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Lst>
  <p:notesMasterIdLst>
    <p:notesMasterId r:id="rId12"/>
  </p:notesMasterIdLst>
  <p:handoutMasterIdLst>
    <p:handoutMasterId r:id="rId75"/>
  </p:handoutMasterIdLst>
  <p:sldIdLst>
    <p:sldId id="543" r:id="rId6"/>
    <p:sldId id="1304" r:id="rId7"/>
    <p:sldId id="1306" r:id="rId8"/>
    <p:sldId id="1307" r:id="rId9"/>
    <p:sldId id="1308" r:id="rId10"/>
    <p:sldId id="430" r:id="rId11"/>
    <p:sldId id="1392" r:id="rId13"/>
    <p:sldId id="1155" r:id="rId14"/>
    <p:sldId id="1309" r:id="rId15"/>
    <p:sldId id="1310" r:id="rId16"/>
    <p:sldId id="1365" r:id="rId17"/>
    <p:sldId id="1311" r:id="rId18"/>
    <p:sldId id="1366" r:id="rId19"/>
    <p:sldId id="1367" r:id="rId20"/>
    <p:sldId id="1368" r:id="rId21"/>
    <p:sldId id="1312" r:id="rId22"/>
    <p:sldId id="1369" r:id="rId23"/>
    <p:sldId id="1370" r:id="rId24"/>
    <p:sldId id="1313" r:id="rId25"/>
    <p:sldId id="1379" r:id="rId26"/>
    <p:sldId id="1316" r:id="rId27"/>
    <p:sldId id="1381" r:id="rId28"/>
    <p:sldId id="1317" r:id="rId29"/>
    <p:sldId id="1318" r:id="rId30"/>
    <p:sldId id="1319" r:id="rId31"/>
    <p:sldId id="1320" r:id="rId32"/>
    <p:sldId id="1321" r:id="rId33"/>
    <p:sldId id="1322" r:id="rId34"/>
    <p:sldId id="1323" r:id="rId35"/>
    <p:sldId id="1382" r:id="rId36"/>
    <p:sldId id="1383" r:id="rId37"/>
    <p:sldId id="1324" r:id="rId38"/>
    <p:sldId id="1325" r:id="rId39"/>
    <p:sldId id="1265" r:id="rId40"/>
    <p:sldId id="1273" r:id="rId41"/>
    <p:sldId id="1274" r:id="rId42"/>
    <p:sldId id="1281" r:id="rId43"/>
    <p:sldId id="1384" r:id="rId44"/>
    <p:sldId id="1266" r:id="rId45"/>
    <p:sldId id="1286" r:id="rId46"/>
    <p:sldId id="1285" r:id="rId47"/>
    <p:sldId id="1385" r:id="rId48"/>
    <p:sldId id="1287" r:id="rId49"/>
    <p:sldId id="1288" r:id="rId50"/>
    <p:sldId id="1290" r:id="rId51"/>
    <p:sldId id="1303" r:id="rId52"/>
    <p:sldId id="1387" r:id="rId53"/>
    <p:sldId id="1291" r:id="rId54"/>
    <p:sldId id="1292" r:id="rId55"/>
    <p:sldId id="1293" r:id="rId56"/>
    <p:sldId id="1294" r:id="rId57"/>
    <p:sldId id="1297" r:id="rId58"/>
    <p:sldId id="1298" r:id="rId59"/>
    <p:sldId id="1388" r:id="rId60"/>
    <p:sldId id="1389" r:id="rId61"/>
    <p:sldId id="1390" r:id="rId62"/>
    <p:sldId id="1327" r:id="rId63"/>
    <p:sldId id="1295" r:id="rId64"/>
    <p:sldId id="1300" r:id="rId65"/>
    <p:sldId id="1301" r:id="rId66"/>
    <p:sldId id="1302" r:id="rId67"/>
    <p:sldId id="1284" r:id="rId68"/>
    <p:sldId id="1267" r:id="rId69"/>
    <p:sldId id="1268" r:id="rId70"/>
    <p:sldId id="1269" r:id="rId71"/>
    <p:sldId id="1270" r:id="rId72"/>
    <p:sldId id="1271" r:id="rId73"/>
    <p:sldId id="1219" r:id="rId74"/>
  </p:sldIdLst>
  <p:sldSz cx="12192000" cy="6858000"/>
  <p:notesSz cx="6858000" cy="9144000"/>
  <p:custDataLst>
    <p:tags r:id="rId8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njinli" initials="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D94C31"/>
    <a:srgbClr val="E62C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798" autoAdjust="0"/>
    <p:restoredTop sz="94660"/>
  </p:normalViewPr>
  <p:slideViewPr>
    <p:cSldViewPr snapToGrid="0">
      <p:cViewPr varScale="1">
        <p:scale>
          <a:sx n="81" d="100"/>
          <a:sy n="81" d="100"/>
        </p:scale>
        <p:origin x="72" y="58"/>
      </p:cViewPr>
      <p:guideLst/>
    </p:cSldViewPr>
  </p:slideViewPr>
  <p:notesTextViewPr>
    <p:cViewPr>
      <p:scale>
        <a:sx n="1" d="1"/>
        <a:sy n="1" d="1"/>
      </p:scale>
      <p:origin x="0" y="0"/>
    </p:cViewPr>
  </p:notesTextViewPr>
  <p:notesViewPr>
    <p:cSldViewPr snapToGrid="0">
      <p:cViewPr varScale="1">
        <p:scale>
          <a:sx n="51" d="100"/>
          <a:sy n="51" d="100"/>
        </p:scale>
        <p:origin x="2692" y="4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0" Type="http://schemas.openxmlformats.org/officeDocument/2006/relationships/tags" Target="tags/tag169.xml"/><Relationship Id="rId8" Type="http://schemas.openxmlformats.org/officeDocument/2006/relationships/slide" Target="slides/slide3.xml"/><Relationship Id="rId79" Type="http://schemas.openxmlformats.org/officeDocument/2006/relationships/commentAuthors" Target="commentAuthors.xml"/><Relationship Id="rId78" Type="http://schemas.openxmlformats.org/officeDocument/2006/relationships/tableStyles" Target="tableStyles.xml"/><Relationship Id="rId77" Type="http://schemas.openxmlformats.org/officeDocument/2006/relationships/viewProps" Target="viewProps.xml"/><Relationship Id="rId76" Type="http://schemas.openxmlformats.org/officeDocument/2006/relationships/presProps" Target="presProps.xml"/><Relationship Id="rId75" Type="http://schemas.openxmlformats.org/officeDocument/2006/relationships/handoutMaster" Target="handoutMasters/handoutMaster1.xml"/><Relationship Id="rId74" Type="http://schemas.openxmlformats.org/officeDocument/2006/relationships/slide" Target="slides/slide68.xml"/><Relationship Id="rId73" Type="http://schemas.openxmlformats.org/officeDocument/2006/relationships/slide" Target="slides/slide67.xml"/><Relationship Id="rId72" Type="http://schemas.openxmlformats.org/officeDocument/2006/relationships/slide" Target="slides/slide66.xml"/><Relationship Id="rId71" Type="http://schemas.openxmlformats.org/officeDocument/2006/relationships/slide" Target="slides/slide65.xml"/><Relationship Id="rId70" Type="http://schemas.openxmlformats.org/officeDocument/2006/relationships/slide" Target="slides/slide64.xml"/><Relationship Id="rId7" Type="http://schemas.openxmlformats.org/officeDocument/2006/relationships/slide" Target="slides/slide2.xml"/><Relationship Id="rId69" Type="http://schemas.openxmlformats.org/officeDocument/2006/relationships/slide" Target="slides/slide63.xml"/><Relationship Id="rId68" Type="http://schemas.openxmlformats.org/officeDocument/2006/relationships/slide" Target="slides/slide62.xml"/><Relationship Id="rId67" Type="http://schemas.openxmlformats.org/officeDocument/2006/relationships/slide" Target="slides/slide61.xml"/><Relationship Id="rId66" Type="http://schemas.openxmlformats.org/officeDocument/2006/relationships/slide" Target="slides/slide60.xml"/><Relationship Id="rId65" Type="http://schemas.openxmlformats.org/officeDocument/2006/relationships/slide" Target="slides/slide59.xml"/><Relationship Id="rId64" Type="http://schemas.openxmlformats.org/officeDocument/2006/relationships/slide" Target="slides/slide58.xml"/><Relationship Id="rId63" Type="http://schemas.openxmlformats.org/officeDocument/2006/relationships/slide" Target="slides/slide57.xml"/><Relationship Id="rId62" Type="http://schemas.openxmlformats.org/officeDocument/2006/relationships/slide" Target="slides/slide56.xml"/><Relationship Id="rId61" Type="http://schemas.openxmlformats.org/officeDocument/2006/relationships/slide" Target="slides/slide55.xml"/><Relationship Id="rId60" Type="http://schemas.openxmlformats.org/officeDocument/2006/relationships/slide" Target="slides/slide54.xml"/><Relationship Id="rId6" Type="http://schemas.openxmlformats.org/officeDocument/2006/relationships/slide" Target="slides/slide1.xml"/><Relationship Id="rId59" Type="http://schemas.openxmlformats.org/officeDocument/2006/relationships/slide" Target="slides/slide53.xml"/><Relationship Id="rId58" Type="http://schemas.openxmlformats.org/officeDocument/2006/relationships/slide" Target="slides/slide52.xml"/><Relationship Id="rId57" Type="http://schemas.openxmlformats.org/officeDocument/2006/relationships/slide" Target="slides/slide51.xml"/><Relationship Id="rId56" Type="http://schemas.openxmlformats.org/officeDocument/2006/relationships/slide" Target="slides/slide50.xml"/><Relationship Id="rId55" Type="http://schemas.openxmlformats.org/officeDocument/2006/relationships/slide" Target="slides/slide49.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notesMaster" Target="notesMasters/notesMaster1.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3AE915-CA45-4223-90E5-F8A812597C2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593086-66C7-4B2D-9261-359365FAC73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6096"/>
            <a:ext cx="12192000" cy="6845807"/>
          </a:xfrm>
          <a:prstGeom prst="rect">
            <a:avLst/>
          </a:prstGeom>
        </p:spPr>
      </p:pic>
      <p:pic>
        <p:nvPicPr>
          <p:cNvPr id="8" name="图片 7"/>
          <p:cNvPicPr>
            <a:picLocks noChangeAspect="1"/>
          </p:cNvPicPr>
          <p:nvPr userDrawn="1"/>
        </p:nvPicPr>
        <p:blipFill>
          <a:blip r:embed="rId3"/>
          <a:stretch>
            <a:fillRect/>
          </a:stretch>
        </p:blipFill>
        <p:spPr>
          <a:xfrm>
            <a:off x="0" y="4931570"/>
            <a:ext cx="12192000" cy="1633728"/>
          </a:xfrm>
          <a:prstGeom prst="rect">
            <a:avLst/>
          </a:prstGeom>
        </p:spPr>
      </p:pic>
      <p:sp>
        <p:nvSpPr>
          <p:cNvPr id="9" name="矩形 8"/>
          <p:cNvSpPr/>
          <p:nvPr userDrawn="1"/>
        </p:nvSpPr>
        <p:spPr>
          <a:xfrm>
            <a:off x="4192325" y="1966827"/>
            <a:ext cx="3761504" cy="45719"/>
          </a:xfrm>
          <a:prstGeom prst="rect">
            <a:avLst/>
          </a:prstGeom>
          <a:solidFill>
            <a:srgbClr val="E62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优设标题黑" panose="00000500000000000000" pitchFamily="2" charset="-122"/>
            </a:endParaRPr>
          </a:p>
        </p:txBody>
      </p:sp>
      <p:pic>
        <p:nvPicPr>
          <p:cNvPr id="10" name="图片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60530"/>
            <a:ext cx="12192000" cy="990600"/>
          </a:xfrm>
          <a:prstGeom prst="rect">
            <a:avLst/>
          </a:prstGeom>
        </p:spPr>
      </p:pic>
      <p:grpSp>
        <p:nvGrpSpPr>
          <p:cNvPr id="11" name="组合 10"/>
          <p:cNvGrpSpPr/>
          <p:nvPr userDrawn="1"/>
        </p:nvGrpSpPr>
        <p:grpSpPr>
          <a:xfrm>
            <a:off x="-13649" y="1531647"/>
            <a:ext cx="4179680" cy="1685575"/>
            <a:chOff x="-52" y="697785"/>
            <a:chExt cx="3196429" cy="548318"/>
          </a:xfrm>
        </p:grpSpPr>
        <p:pic>
          <p:nvPicPr>
            <p:cNvPr id="12" name="@这不是阿燊" descr="卡通人物&#10;&#10;中度可信度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r="14275"/>
            <a:stretch>
              <a:fillRect/>
            </a:stretch>
          </p:blipFill>
          <p:spPr>
            <a:xfrm flipH="1">
              <a:off x="-52" y="697785"/>
              <a:ext cx="3196429" cy="548318"/>
            </a:xfrm>
            <a:prstGeom prst="rect">
              <a:avLst/>
            </a:prstGeom>
          </p:spPr>
        </p:pic>
        <p:pic>
          <p:nvPicPr>
            <p:cNvPr id="13" name="@这不是阿燊"/>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5349" y="862428"/>
              <a:ext cx="985458" cy="335998"/>
            </a:xfrm>
            <a:prstGeom prst="rect">
              <a:avLst/>
            </a:prstGeom>
          </p:spPr>
        </p:pic>
      </p:grpSp>
      <p:pic>
        <p:nvPicPr>
          <p:cNvPr id="14" name="@这不是阿燊" descr="卡通人物&#10;&#10;中度可信度描述已自动生成"/>
          <p:cNvPicPr>
            <a:picLocks noChangeAspect="1"/>
          </p:cNvPicPr>
          <p:nvPr userDrawn="1"/>
        </p:nvPicPr>
        <p:blipFill rotWithShape="1">
          <a:blip r:embed="rId5" cstate="print">
            <a:extLst>
              <a:ext uri="{28A0092B-C50C-407E-A947-70E740481C1C}">
                <a14:useLocalDpi xmlns:a14="http://schemas.microsoft.com/office/drawing/2010/main" val="0"/>
              </a:ext>
            </a:extLst>
          </a:blip>
          <a:srcRect r="14275"/>
          <a:stretch>
            <a:fillRect/>
          </a:stretch>
        </p:blipFill>
        <p:spPr>
          <a:xfrm>
            <a:off x="8012323" y="1490165"/>
            <a:ext cx="4179680" cy="1685575"/>
          </a:xfrm>
          <a:prstGeom prst="rect">
            <a:avLst/>
          </a:prstGeom>
        </p:spPr>
      </p:pic>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6096"/>
            <a:ext cx="12192000" cy="6845807"/>
          </a:xfrm>
          <a:prstGeom prst="rect">
            <a:avLst/>
          </a:prstGeom>
        </p:spPr>
      </p:pic>
      <p:pic>
        <p:nvPicPr>
          <p:cNvPr id="8" name="图片 7"/>
          <p:cNvPicPr>
            <a:picLocks noChangeAspect="1"/>
          </p:cNvPicPr>
          <p:nvPr userDrawn="1"/>
        </p:nvPicPr>
        <p:blipFill>
          <a:blip r:embed="rId3"/>
          <a:stretch>
            <a:fillRect/>
          </a:stretch>
        </p:blipFill>
        <p:spPr>
          <a:xfrm>
            <a:off x="0" y="4931570"/>
            <a:ext cx="12192000" cy="1633728"/>
          </a:xfrm>
          <a:prstGeom prst="rect">
            <a:avLst/>
          </a:prstGeom>
        </p:spPr>
      </p:pic>
      <p:sp>
        <p:nvSpPr>
          <p:cNvPr id="9" name="矩形 8"/>
          <p:cNvSpPr/>
          <p:nvPr userDrawn="1"/>
        </p:nvSpPr>
        <p:spPr>
          <a:xfrm>
            <a:off x="7889486" y="483055"/>
            <a:ext cx="3761504" cy="45719"/>
          </a:xfrm>
          <a:prstGeom prst="rect">
            <a:avLst/>
          </a:prstGeom>
          <a:solidFill>
            <a:srgbClr val="E62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优设标题黑" panose="00000500000000000000" pitchFamily="2" charset="-122"/>
            </a:endParaRPr>
          </a:p>
        </p:txBody>
      </p:sp>
      <p:sp>
        <p:nvSpPr>
          <p:cNvPr id="10" name="@这不是阿燊"/>
          <p:cNvSpPr txBox="1"/>
          <p:nvPr userDrawn="1"/>
        </p:nvSpPr>
        <p:spPr>
          <a:xfrm>
            <a:off x="5621770" y="2328431"/>
            <a:ext cx="8296934" cy="1200329"/>
          </a:xfrm>
          <a:prstGeom prst="rect">
            <a:avLst/>
          </a:prstGeom>
          <a:noFill/>
        </p:spPr>
        <p:txBody>
          <a:bodyPr wrap="square" rtlCol="0">
            <a:spAutoFit/>
          </a:bodyPr>
          <a:lstStyle>
            <a:defPPr>
              <a:defRPr lang="zh-CN"/>
            </a:defPPr>
            <a:lvl1pPr defTabSz="1218565">
              <a:defRPr sz="4400" b="1">
                <a:gradFill>
                  <a:gsLst>
                    <a:gs pos="100000">
                      <a:srgbClr val="F7E6B8"/>
                    </a:gs>
                    <a:gs pos="0">
                      <a:srgbClr val="F7E6B8"/>
                    </a:gs>
                    <a:gs pos="52000">
                      <a:srgbClr val="D8B87B"/>
                    </a:gs>
                  </a:gsLst>
                  <a:lin ang="0" scaled="0"/>
                </a:gradFill>
                <a:latin typeface="微软雅黑" panose="020B0503020204020204" charset="-122"/>
                <a:ea typeface="微软雅黑" panose="020B0503020204020204" charset="-122"/>
              </a:defRPr>
            </a:lvl1pPr>
          </a:lstStyle>
          <a:p>
            <a:pPr algn="ctr"/>
            <a:r>
              <a:rPr lang="zh-CN" altLang="en-US" sz="7200" b="0" dirty="0">
                <a:solidFill>
                  <a:srgbClr val="E62C2D"/>
                </a:solidFill>
                <a:latin typeface="优设标题黑" panose="00000500000000000000" pitchFamily="2" charset="-122"/>
                <a:ea typeface="优设标题黑" panose="00000500000000000000" pitchFamily="2" charset="-122"/>
                <a:cs typeface="+mn-ea"/>
                <a:sym typeface="+mn-lt"/>
              </a:rPr>
              <a:t>目录</a:t>
            </a:r>
            <a:endParaRPr lang="zh-CN" altLang="en-US" sz="7200" b="0" dirty="0">
              <a:solidFill>
                <a:srgbClr val="E62C2D"/>
              </a:solidFill>
              <a:latin typeface="优设标题黑" panose="00000500000000000000" pitchFamily="2" charset="-122"/>
              <a:ea typeface="优设标题黑" panose="00000500000000000000" pitchFamily="2" charset="-122"/>
              <a:cs typeface="+mn-ea"/>
              <a:sym typeface="+mn-lt"/>
            </a:endParaRPr>
          </a:p>
        </p:txBody>
      </p:sp>
      <p:pic>
        <p:nvPicPr>
          <p:cNvPr id="11" name="图片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60530"/>
            <a:ext cx="12192000" cy="990600"/>
          </a:xfrm>
          <a:prstGeom prst="rect">
            <a:avLst/>
          </a:prstGeom>
        </p:spPr>
      </p:pic>
      <p:grpSp>
        <p:nvGrpSpPr>
          <p:cNvPr id="12" name="组合 11"/>
          <p:cNvGrpSpPr/>
          <p:nvPr userDrawn="1"/>
        </p:nvGrpSpPr>
        <p:grpSpPr>
          <a:xfrm>
            <a:off x="0" y="-8369"/>
            <a:ext cx="4179680" cy="1685575"/>
            <a:chOff x="-52" y="697785"/>
            <a:chExt cx="3196429" cy="548318"/>
          </a:xfrm>
        </p:grpSpPr>
        <p:pic>
          <p:nvPicPr>
            <p:cNvPr id="13" name="@这不是阿燊" descr="卡通人物&#10;&#10;中度可信度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r="14275"/>
            <a:stretch>
              <a:fillRect/>
            </a:stretch>
          </p:blipFill>
          <p:spPr>
            <a:xfrm flipH="1">
              <a:off x="-52" y="697785"/>
              <a:ext cx="3196429" cy="548318"/>
            </a:xfrm>
            <a:prstGeom prst="rect">
              <a:avLst/>
            </a:prstGeom>
          </p:spPr>
        </p:pic>
        <p:pic>
          <p:nvPicPr>
            <p:cNvPr id="14" name="@这不是阿燊"/>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5349" y="862428"/>
              <a:ext cx="985458" cy="335998"/>
            </a:xfrm>
            <a:prstGeom prst="rect">
              <a:avLst/>
            </a:prstGeom>
          </p:spPr>
        </p:pic>
      </p:grpSp>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a:stretch>
            <a:fillRect/>
          </a:stretch>
        </p:blipFill>
        <p:spPr>
          <a:xfrm>
            <a:off x="0" y="6096"/>
            <a:ext cx="12192000" cy="6845807"/>
          </a:xfrm>
          <a:prstGeom prst="rect">
            <a:avLst/>
          </a:prstGeom>
        </p:spPr>
      </p:pic>
      <p:pic>
        <p:nvPicPr>
          <p:cNvPr id="11" name="图片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860530"/>
            <a:ext cx="12192000" cy="99060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88EF94F-B32C-43AC-9E77-9ED53C5C458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1EE774A-8ACC-47C2-B35D-41DA58366BC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6.pn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4.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优设标题黑" panose="00000500000000000000" pitchFamily="2" charset="-122"/>
                <a:ea typeface="优设标题黑" panose="00000500000000000000" pitchFamily="2" charset="-122"/>
                <a:cs typeface="优设标题黑" panose="00000500000000000000" pitchFamily="2" charset="-122"/>
              </a:defRPr>
            </a:lvl1pPr>
          </a:lstStyle>
          <a:p>
            <a:fld id="{D88EF94F-B32C-43AC-9E77-9ED53C5C458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优设标题黑" panose="00000500000000000000" pitchFamily="2" charset="-122"/>
                <a:ea typeface="优设标题黑" panose="00000500000000000000" pitchFamily="2" charset="-122"/>
                <a:cs typeface="优设标题黑" panose="00000500000000000000" pitchFamily="2"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优设标题黑" panose="00000500000000000000" pitchFamily="2" charset="-122"/>
                <a:ea typeface="优设标题黑" panose="00000500000000000000" pitchFamily="2" charset="-122"/>
                <a:cs typeface="优设标题黑" panose="00000500000000000000" pitchFamily="2" charset="-122"/>
              </a:defRPr>
            </a:lvl1pPr>
          </a:lstStyle>
          <a:p>
            <a:fld id="{A1EE774A-8ACC-47C2-B35D-41DA58366BC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优设标题黑" panose="00000500000000000000" pitchFamily="2" charset="-122"/>
          <a:ea typeface="优设标题黑" panose="00000500000000000000" pitchFamily="2" charset="-122"/>
          <a:cs typeface="优设标题黑" panose="00000500000000000000" pitchFamily="2"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优设标题黑" panose="00000500000000000000" pitchFamily="2" charset="-122"/>
          <a:ea typeface="优设标题黑" panose="00000500000000000000" pitchFamily="2" charset="-122"/>
          <a:cs typeface="优设标题黑" panose="00000500000000000000" pitchFamily="2"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优设标题黑" panose="00000500000000000000" pitchFamily="2" charset="-122"/>
          <a:ea typeface="优设标题黑" panose="00000500000000000000" pitchFamily="2" charset="-122"/>
          <a:cs typeface="优设标题黑" panose="00000500000000000000" pitchFamily="2"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优设标题黑" panose="00000500000000000000" pitchFamily="2" charset="-122"/>
          <a:ea typeface="优设标题黑" panose="00000500000000000000" pitchFamily="2" charset="-122"/>
          <a:cs typeface="优设标题黑" panose="00000500000000000000" pitchFamily="2"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优设标题黑" panose="00000500000000000000" pitchFamily="2" charset="-122"/>
          <a:ea typeface="优设标题黑" panose="00000500000000000000" pitchFamily="2" charset="-122"/>
          <a:cs typeface="优设标题黑" panose="00000500000000000000" pitchFamily="2"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优设标题黑" panose="00000500000000000000" pitchFamily="2" charset="-122"/>
          <a:ea typeface="优设标题黑" panose="00000500000000000000" pitchFamily="2" charset="-122"/>
          <a:cs typeface="优设标题黑" panose="00000500000000000000" pitchFamily="2"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优设标题黑" panose="00000500000000000000" pitchFamily="2" charset="-122"/>
                <a:ea typeface="优设标题黑" panose="00000500000000000000" pitchFamily="2" charset="-122"/>
                <a:cs typeface="优设标题黑" panose="00000500000000000000" pitchFamily="2" charset="-122"/>
              </a:defRPr>
            </a:lvl1pPr>
          </a:lstStyle>
          <a:p>
            <a:fld id="{D88EF94F-B32C-43AC-9E77-9ED53C5C458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优设标题黑" panose="00000500000000000000" pitchFamily="2" charset="-122"/>
                <a:ea typeface="优设标题黑" panose="00000500000000000000" pitchFamily="2" charset="-122"/>
                <a:cs typeface="优设标题黑" panose="00000500000000000000" pitchFamily="2"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优设标题黑" panose="00000500000000000000" pitchFamily="2" charset="-122"/>
                <a:ea typeface="优设标题黑" panose="00000500000000000000" pitchFamily="2" charset="-122"/>
                <a:cs typeface="优设标题黑" panose="00000500000000000000" pitchFamily="2" charset="-122"/>
              </a:defRPr>
            </a:lvl1pPr>
          </a:lstStyle>
          <a:p>
            <a:fld id="{A1EE774A-8ACC-47C2-B35D-41DA58366BC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优设标题黑" panose="00000500000000000000" pitchFamily="2" charset="-122"/>
          <a:ea typeface="优设标题黑" panose="00000500000000000000" pitchFamily="2" charset="-122"/>
          <a:cs typeface="优设标题黑" panose="00000500000000000000" pitchFamily="2"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优设标题黑" panose="00000500000000000000" pitchFamily="2" charset="-122"/>
          <a:ea typeface="优设标题黑" panose="00000500000000000000" pitchFamily="2" charset="-122"/>
          <a:cs typeface="优设标题黑" panose="00000500000000000000" pitchFamily="2"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优设标题黑" panose="00000500000000000000" pitchFamily="2" charset="-122"/>
          <a:ea typeface="优设标题黑" panose="00000500000000000000" pitchFamily="2" charset="-122"/>
          <a:cs typeface="优设标题黑" panose="00000500000000000000" pitchFamily="2"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优设标题黑" panose="00000500000000000000" pitchFamily="2" charset="-122"/>
          <a:ea typeface="优设标题黑" panose="00000500000000000000" pitchFamily="2" charset="-122"/>
          <a:cs typeface="优设标题黑" panose="00000500000000000000" pitchFamily="2"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优设标题黑" panose="00000500000000000000" pitchFamily="2" charset="-122"/>
          <a:ea typeface="优设标题黑" panose="00000500000000000000" pitchFamily="2" charset="-122"/>
          <a:cs typeface="优设标题黑" panose="00000500000000000000" pitchFamily="2"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优设标题黑" panose="00000500000000000000" pitchFamily="2" charset="-122"/>
          <a:ea typeface="优设标题黑" panose="00000500000000000000" pitchFamily="2" charset="-122"/>
          <a:cs typeface="优设标题黑" panose="00000500000000000000" pitchFamily="2"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优设标题黑" panose="00000500000000000000" pitchFamily="2" charset="-122"/>
                <a:ea typeface="优设标题黑" panose="00000500000000000000" pitchFamily="2" charset="-122"/>
                <a:cs typeface="优设标题黑" panose="00000500000000000000" pitchFamily="2" charset="-122"/>
              </a:defRPr>
            </a:lvl1pPr>
          </a:lstStyle>
          <a:p>
            <a:fld id="{D88EF94F-B32C-43AC-9E77-9ED53C5C458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优设标题黑" panose="00000500000000000000" pitchFamily="2" charset="-122"/>
                <a:ea typeface="优设标题黑" panose="00000500000000000000" pitchFamily="2" charset="-122"/>
                <a:cs typeface="优设标题黑" panose="00000500000000000000" pitchFamily="2"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优设标题黑" panose="00000500000000000000" pitchFamily="2" charset="-122"/>
                <a:ea typeface="优设标题黑" panose="00000500000000000000" pitchFamily="2" charset="-122"/>
                <a:cs typeface="优设标题黑" panose="00000500000000000000" pitchFamily="2" charset="-122"/>
              </a:defRPr>
            </a:lvl1pPr>
          </a:lstStyle>
          <a:p>
            <a:fld id="{A1EE774A-8ACC-47C2-B35D-41DA58366BC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优设标题黑" panose="00000500000000000000" pitchFamily="2" charset="-122"/>
          <a:ea typeface="优设标题黑" panose="00000500000000000000" pitchFamily="2" charset="-122"/>
          <a:cs typeface="优设标题黑" panose="00000500000000000000" pitchFamily="2"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优设标题黑" panose="00000500000000000000" pitchFamily="2" charset="-122"/>
          <a:ea typeface="优设标题黑" panose="00000500000000000000" pitchFamily="2" charset="-122"/>
          <a:cs typeface="优设标题黑" panose="00000500000000000000" pitchFamily="2"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优设标题黑" panose="00000500000000000000" pitchFamily="2" charset="-122"/>
          <a:ea typeface="优设标题黑" panose="00000500000000000000" pitchFamily="2" charset="-122"/>
          <a:cs typeface="优设标题黑" panose="00000500000000000000" pitchFamily="2"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优设标题黑" panose="00000500000000000000" pitchFamily="2" charset="-122"/>
          <a:ea typeface="优设标题黑" panose="00000500000000000000" pitchFamily="2" charset="-122"/>
          <a:cs typeface="优设标题黑" panose="00000500000000000000" pitchFamily="2"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优设标题黑" panose="00000500000000000000" pitchFamily="2" charset="-122"/>
          <a:ea typeface="优设标题黑" panose="00000500000000000000" pitchFamily="2" charset="-122"/>
          <a:cs typeface="优设标题黑" panose="00000500000000000000" pitchFamily="2"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优设标题黑" panose="00000500000000000000" pitchFamily="2" charset="-122"/>
          <a:ea typeface="优设标题黑" panose="00000500000000000000" pitchFamily="2" charset="-122"/>
          <a:cs typeface="优设标题黑" panose="00000500000000000000" pitchFamily="2"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优设标题黑" panose="00000500000000000000" pitchFamily="2" charset="-122"/>
                <a:ea typeface="优设标题黑" panose="00000500000000000000" pitchFamily="2" charset="-122"/>
                <a:cs typeface="优设标题黑" panose="00000500000000000000" pitchFamily="2" charset="-122"/>
              </a:defRPr>
            </a:lvl1pPr>
          </a:lstStyle>
          <a:p>
            <a:fld id="{D88EF94F-B32C-43AC-9E77-9ED53C5C458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优设标题黑" panose="00000500000000000000" pitchFamily="2" charset="-122"/>
                <a:ea typeface="优设标题黑" panose="00000500000000000000" pitchFamily="2" charset="-122"/>
                <a:cs typeface="优设标题黑" panose="00000500000000000000" pitchFamily="2"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优设标题黑" panose="00000500000000000000" pitchFamily="2" charset="-122"/>
                <a:ea typeface="优设标题黑" panose="00000500000000000000" pitchFamily="2" charset="-122"/>
                <a:cs typeface="优设标题黑" panose="00000500000000000000" pitchFamily="2" charset="-122"/>
              </a:defRPr>
            </a:lvl1pPr>
          </a:lstStyle>
          <a:p>
            <a:fld id="{A1EE774A-8ACC-47C2-B35D-41DA58366BC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优设标题黑" panose="00000500000000000000" pitchFamily="2" charset="-122"/>
          <a:ea typeface="优设标题黑" panose="00000500000000000000" pitchFamily="2" charset="-122"/>
          <a:cs typeface="优设标题黑" panose="00000500000000000000" pitchFamily="2"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优设标题黑" panose="00000500000000000000" pitchFamily="2" charset="-122"/>
          <a:ea typeface="优设标题黑" panose="00000500000000000000" pitchFamily="2" charset="-122"/>
          <a:cs typeface="优设标题黑" panose="00000500000000000000" pitchFamily="2"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优设标题黑" panose="00000500000000000000" pitchFamily="2" charset="-122"/>
          <a:ea typeface="优设标题黑" panose="00000500000000000000" pitchFamily="2" charset="-122"/>
          <a:cs typeface="优设标题黑" panose="00000500000000000000" pitchFamily="2"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优设标题黑" panose="00000500000000000000" pitchFamily="2" charset="-122"/>
          <a:ea typeface="优设标题黑" panose="00000500000000000000" pitchFamily="2" charset="-122"/>
          <a:cs typeface="优设标题黑" panose="00000500000000000000" pitchFamily="2"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优设标题黑" panose="00000500000000000000" pitchFamily="2" charset="-122"/>
          <a:ea typeface="优设标题黑" panose="00000500000000000000" pitchFamily="2" charset="-122"/>
          <a:cs typeface="优设标题黑" panose="00000500000000000000" pitchFamily="2"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优设标题黑" panose="00000500000000000000" pitchFamily="2" charset="-122"/>
          <a:ea typeface="优设标题黑" panose="00000500000000000000" pitchFamily="2" charset="-122"/>
          <a:cs typeface="优设标题黑" panose="00000500000000000000" pitchFamily="2"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png"/><Relationship Id="rId1"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14.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16.xml"/><Relationship Id="rId1" Type="http://schemas.openxmlformats.org/officeDocument/2006/relationships/tags" Target="../tags/tag1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18.xml"/><Relationship Id="rId1" Type="http://schemas.openxmlformats.org/officeDocument/2006/relationships/tags" Target="../tags/tag1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20.xml"/><Relationship Id="rId1" Type="http://schemas.openxmlformats.org/officeDocument/2006/relationships/tags" Target="../tags/tag1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22.xml"/><Relationship Id="rId1" Type="http://schemas.openxmlformats.org/officeDocument/2006/relationships/tags" Target="../tags/tag2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24.xml"/><Relationship Id="rId1" Type="http://schemas.openxmlformats.org/officeDocument/2006/relationships/tags" Target="../tags/tag2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26.xml"/><Relationship Id="rId1" Type="http://schemas.openxmlformats.org/officeDocument/2006/relationships/tags" Target="../tags/tag2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28.xml"/><Relationship Id="rId1" Type="http://schemas.openxmlformats.org/officeDocument/2006/relationships/tags" Target="../tags/tag2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30.xml"/><Relationship Id="rId1" Type="http://schemas.openxmlformats.org/officeDocument/2006/relationships/tags" Target="../tags/tag29.xml"/></Relationships>
</file>

<file path=ppt/slides/_rels/slide2.xml.rels><?xml version="1.0" encoding="UTF-8" standalone="yes"?>
<Relationships xmlns="http://schemas.openxmlformats.org/package/2006/relationships"><Relationship Id="rId9" Type="http://schemas.openxmlformats.org/officeDocument/2006/relationships/tags" Target="../tags/tag4.xml"/><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8.png"/><Relationship Id="rId3" Type="http://schemas.openxmlformats.org/officeDocument/2006/relationships/image" Target="../media/image3.png"/><Relationship Id="rId2" Type="http://schemas.openxmlformats.org/officeDocument/2006/relationships/image" Target="../media/image2.png"/><Relationship Id="rId16" Type="http://schemas.openxmlformats.org/officeDocument/2006/relationships/slideLayout" Target="../slideLayouts/slideLayout12.xml"/><Relationship Id="rId15" Type="http://schemas.openxmlformats.org/officeDocument/2006/relationships/tags" Target="../tags/tag10.xml"/><Relationship Id="rId14" Type="http://schemas.openxmlformats.org/officeDocument/2006/relationships/tags" Target="../tags/tag9.xml"/><Relationship Id="rId13" Type="http://schemas.openxmlformats.org/officeDocument/2006/relationships/tags" Target="../tags/tag8.xml"/><Relationship Id="rId12" Type="http://schemas.openxmlformats.org/officeDocument/2006/relationships/tags" Target="../tags/tag7.xml"/><Relationship Id="rId11" Type="http://schemas.openxmlformats.org/officeDocument/2006/relationships/tags" Target="../tags/tag6.xml"/><Relationship Id="rId10" Type="http://schemas.openxmlformats.org/officeDocument/2006/relationships/tags" Target="../tags/tag5.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32.xml"/><Relationship Id="rId1" Type="http://schemas.openxmlformats.org/officeDocument/2006/relationships/tags" Target="../tags/tag3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33.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34.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35.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36.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37.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38.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39.xml"/></Relationships>
</file>

<file path=ppt/slides/_rels/slide28.xml.rels><?xml version="1.0" encoding="UTF-8" standalone="yes"?>
<Relationships xmlns="http://schemas.openxmlformats.org/package/2006/relationships"><Relationship Id="rId7" Type="http://schemas.openxmlformats.org/officeDocument/2006/relationships/slideLayout" Target="../slideLayouts/slideLayout1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6.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6.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jpe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16.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54.xml"/><Relationship Id="rId1" Type="http://schemas.openxmlformats.org/officeDocument/2006/relationships/tags" Target="../tags/tag53.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5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57.xml"/><Relationship Id="rId1" Type="http://schemas.openxmlformats.org/officeDocument/2006/relationships/tags" Target="../tags/tag5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59.xml"/><Relationship Id="rId1" Type="http://schemas.openxmlformats.org/officeDocument/2006/relationships/tags" Target="../tags/tag58.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60.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61.xml"/></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6.xml"/><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slides/_rels/slide40.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image" Target="../media/image3.png"/><Relationship Id="rId1" Type="http://schemas.openxmlformats.org/officeDocument/2006/relationships/image" Target="../media/image1.png"/></Relationships>
</file>

<file path=ppt/slides/_rels/slide41.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tags" Target="../tags/tag69.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image" Target="../media/image3.png"/><Relationship Id="rId1" Type="http://schemas.openxmlformats.org/officeDocument/2006/relationships/image" Target="../media/image1.png"/></Relationships>
</file>

<file path=ppt/slides/_rels/slide42.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image" Target="../media/image3.png"/><Relationship Id="rId1" Type="http://schemas.openxmlformats.org/officeDocument/2006/relationships/image" Target="../media/image1.png"/></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image" Target="../media/image3.png"/><Relationship Id="rId1" Type="http://schemas.openxmlformats.org/officeDocument/2006/relationships/image" Target="../media/image1.png"/></Relationships>
</file>

<file path=ppt/slides/_rels/slide44.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image" Target="../media/image3.png"/><Relationship Id="rId1" Type="http://schemas.openxmlformats.org/officeDocument/2006/relationships/image" Target="../media/image1.png"/></Relationships>
</file>

<file path=ppt/slides/_rels/slide45.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image" Target="../media/image3.png"/><Relationship Id="rId10" Type="http://schemas.openxmlformats.org/officeDocument/2006/relationships/slideLayout" Target="../slideLayouts/slideLayout12.xml"/><Relationship Id="rId1" Type="http://schemas.openxmlformats.org/officeDocument/2006/relationships/image" Target="../media/image1.png"/></Relationships>
</file>

<file path=ppt/slides/_rels/slide46.xml.rels><?xml version="1.0" encoding="UTF-8" standalone="yes"?>
<Relationships xmlns="http://schemas.openxmlformats.org/package/2006/relationships"><Relationship Id="rId9" Type="http://schemas.openxmlformats.org/officeDocument/2006/relationships/image" Target="../media/image22.jpeg"/><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image" Target="../media/image3.png"/><Relationship Id="rId10" Type="http://schemas.openxmlformats.org/officeDocument/2006/relationships/slideLayout" Target="../slideLayouts/slideLayout12.xml"/><Relationship Id="rId1" Type="http://schemas.openxmlformats.org/officeDocument/2006/relationships/image" Target="../media/image1.png"/></Relationships>
</file>

<file path=ppt/slides/_rels/slide47.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image" Target="../media/image3.png"/><Relationship Id="rId11" Type="http://schemas.openxmlformats.org/officeDocument/2006/relationships/slideLayout" Target="../slideLayouts/slideLayout12.xml"/><Relationship Id="rId10" Type="http://schemas.openxmlformats.org/officeDocument/2006/relationships/image" Target="../media/image24.png"/><Relationship Id="rId1" Type="http://schemas.openxmlformats.org/officeDocument/2006/relationships/image" Target="../media/image1.png"/></Relationships>
</file>

<file path=ppt/slides/_rels/slide48.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image" Target="../media/image3.png"/><Relationship Id="rId1" Type="http://schemas.openxmlformats.org/officeDocument/2006/relationships/image" Target="../media/image1.png"/></Relationships>
</file>

<file path=ppt/slides/_rels/slide49.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image" Target="../media/image3.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jpeg"/></Relationships>
</file>

<file path=ppt/slides/_rels/slide50.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108.xml"/><Relationship Id="rId7" Type="http://schemas.openxmlformats.org/officeDocument/2006/relationships/image" Target="../media/image26.png"/><Relationship Id="rId6" Type="http://schemas.openxmlformats.org/officeDocument/2006/relationships/image" Target="../media/image25.png"/><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image" Target="../media/image3.png"/><Relationship Id="rId1" Type="http://schemas.openxmlformats.org/officeDocument/2006/relationships/image" Target="../media/image1.png"/></Relationships>
</file>

<file path=ppt/slides/_rels/slide51.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image" Target="../media/image3.png"/><Relationship Id="rId1" Type="http://schemas.openxmlformats.org/officeDocument/2006/relationships/image" Target="../media/image1.png"/></Relationships>
</file>

<file path=ppt/slides/_rels/slide52.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image" Target="../media/image3.png"/><Relationship Id="rId10" Type="http://schemas.openxmlformats.org/officeDocument/2006/relationships/slideLayout" Target="../slideLayouts/slideLayout12.xml"/><Relationship Id="rId1" Type="http://schemas.openxmlformats.org/officeDocument/2006/relationships/image" Target="../media/image1.png"/></Relationships>
</file>

<file path=ppt/slides/_rels/slide53.xml.rels><?xml version="1.0" encoding="UTF-8" standalone="yes"?>
<Relationships xmlns="http://schemas.openxmlformats.org/package/2006/relationships"><Relationship Id="rId9" Type="http://schemas.microsoft.com/office/2007/relationships/media" Target="../media/media1.mp4"/><Relationship Id="rId8" Type="http://schemas.openxmlformats.org/officeDocument/2006/relationships/video" Target="../media/media1.mp4"/><Relationship Id="rId7" Type="http://schemas.openxmlformats.org/officeDocument/2006/relationships/tags" Target="../tags/tag122.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image" Target="../media/image3.png"/><Relationship Id="rId11" Type="http://schemas.openxmlformats.org/officeDocument/2006/relationships/slideLayout" Target="../slideLayouts/slideLayout12.xml"/><Relationship Id="rId10" Type="http://schemas.openxmlformats.org/officeDocument/2006/relationships/image" Target="../media/image28.png"/><Relationship Id="rId1" Type="http://schemas.openxmlformats.org/officeDocument/2006/relationships/image" Target="../media/image1.png"/></Relationships>
</file>

<file path=ppt/slides/_rels/slide54.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29.png"/><Relationship Id="rId7" Type="http://schemas.openxmlformats.org/officeDocument/2006/relationships/tags" Target="../tags/tag127.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image" Target="../media/image3.png"/><Relationship Id="rId1" Type="http://schemas.openxmlformats.org/officeDocument/2006/relationships/image" Target="../media/image1.png"/></Relationships>
</file>

<file path=ppt/slides/_rels/slide55.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30.png"/><Relationship Id="rId7" Type="http://schemas.openxmlformats.org/officeDocument/2006/relationships/tags" Target="../tags/tag132.xml"/><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image" Target="../media/image3.png"/><Relationship Id="rId1" Type="http://schemas.openxmlformats.org/officeDocument/2006/relationships/image" Target="../media/image1.png"/></Relationships>
</file>

<file path=ppt/slides/_rels/slide56.xml.rels><?xml version="1.0" encoding="UTF-8" standalone="yes"?>
<Relationships xmlns="http://schemas.openxmlformats.org/package/2006/relationships"><Relationship Id="rId9" Type="http://schemas.openxmlformats.org/officeDocument/2006/relationships/image" Target="../media/image32.png"/><Relationship Id="rId8" Type="http://schemas.openxmlformats.org/officeDocument/2006/relationships/image" Target="../media/image31.png"/><Relationship Id="rId7" Type="http://schemas.openxmlformats.org/officeDocument/2006/relationships/tags" Target="../tags/tag137.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image" Target="../media/image3.png"/><Relationship Id="rId10" Type="http://schemas.openxmlformats.org/officeDocument/2006/relationships/slideLayout" Target="../slideLayouts/slideLayout12.xml"/><Relationship Id="rId1" Type="http://schemas.openxmlformats.org/officeDocument/2006/relationships/image" Target="../media/image1.png"/></Relationships>
</file>

<file path=ppt/slides/_rels/slide57.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image" Target="../media/image3.png"/><Relationship Id="rId1" Type="http://schemas.openxmlformats.org/officeDocument/2006/relationships/image" Target="../media/image1.png"/></Relationships>
</file>

<file path=ppt/slides/_rels/slide58.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image" Target="../media/image3.png"/><Relationship Id="rId1" Type="http://schemas.openxmlformats.org/officeDocument/2006/relationships/image" Target="../media/image1.png"/></Relationships>
</file>

<file path=ppt/slides/_rels/slide59.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146.xml"/><Relationship Id="rId4" Type="http://schemas.openxmlformats.org/officeDocument/2006/relationships/tags" Target="../tags/tag145.xml"/><Relationship Id="rId3" Type="http://schemas.openxmlformats.org/officeDocument/2006/relationships/tags" Target="../tags/tag144.xml"/><Relationship Id="rId2" Type="http://schemas.openxmlformats.org/officeDocument/2006/relationships/image" Target="../media/image3.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60.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149.xml"/><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image" Target="../media/image3.png"/><Relationship Id="rId1" Type="http://schemas.openxmlformats.org/officeDocument/2006/relationships/image" Target="../media/image1.png"/></Relationships>
</file>

<file path=ppt/slides/_rels/slide61.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152.xml"/><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image" Target="../media/image3.png"/><Relationship Id="rId1" Type="http://schemas.openxmlformats.org/officeDocument/2006/relationships/image" Target="../media/image1.png"/></Relationships>
</file>

<file path=ppt/slides/_rels/slide62.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63.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12.xml"/><Relationship Id="rId7" Type="http://schemas.openxmlformats.org/officeDocument/2006/relationships/tags" Target="../tags/tag156.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64.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12.xml"/><Relationship Id="rId6" Type="http://schemas.openxmlformats.org/officeDocument/2006/relationships/tags" Target="../tags/tag159.xml"/><Relationship Id="rId5" Type="http://schemas.openxmlformats.org/officeDocument/2006/relationships/tags" Target="../tags/tag158.xml"/><Relationship Id="rId4" Type="http://schemas.openxmlformats.org/officeDocument/2006/relationships/tags" Target="../tags/tag157.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65.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12.xml"/><Relationship Id="rId6" Type="http://schemas.openxmlformats.org/officeDocument/2006/relationships/tags" Target="../tags/tag162.xml"/><Relationship Id="rId5" Type="http://schemas.openxmlformats.org/officeDocument/2006/relationships/tags" Target="../tags/tag161.xml"/><Relationship Id="rId4" Type="http://schemas.openxmlformats.org/officeDocument/2006/relationships/tags" Target="../tags/tag160.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66.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12.xml"/><Relationship Id="rId7" Type="http://schemas.openxmlformats.org/officeDocument/2006/relationships/image" Target="../media/image33.png"/><Relationship Id="rId6" Type="http://schemas.openxmlformats.org/officeDocument/2006/relationships/tags" Target="../tags/tag165.xml"/><Relationship Id="rId5" Type="http://schemas.openxmlformats.org/officeDocument/2006/relationships/tags" Target="../tags/tag164.xml"/><Relationship Id="rId4" Type="http://schemas.openxmlformats.org/officeDocument/2006/relationships/tags" Target="../tags/tag163.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67.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12.xml"/><Relationship Id="rId6" Type="http://schemas.openxmlformats.org/officeDocument/2006/relationships/tags" Target="../tags/tag168.xml"/><Relationship Id="rId5" Type="http://schemas.openxmlformats.org/officeDocument/2006/relationships/tags" Target="../tags/tag167.xml"/><Relationship Id="rId4" Type="http://schemas.openxmlformats.org/officeDocument/2006/relationships/tags" Target="../tags/tag166.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68.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11.xml"/><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矩形 1"/>
          <p:cNvSpPr/>
          <p:nvPr/>
        </p:nvSpPr>
        <p:spPr>
          <a:xfrm>
            <a:off x="-84455" y="-15875"/>
            <a:ext cx="12276455" cy="7258050"/>
          </a:xfrm>
          <a:prstGeom prst="rect">
            <a:avLst/>
          </a:prstGeom>
          <a:blipFill rotWithShape="1">
            <a:blip r:embed="rId1"/>
            <a:stretch>
              <a:fillRect/>
            </a:stretch>
          </a:blipFill>
          <a:ln w="25400">
            <a:noFill/>
          </a:ln>
        </p:spPr>
        <p:txBody>
          <a:bodyPr lIns="91429" tIns="45714" rIns="91429" bIns="45714" anchor="ctr"/>
          <a:lstStyle/>
          <a:p>
            <a:pPr algn="ctr" eaLnBrk="0" hangingPunct="0">
              <a:buFont typeface="Arial" panose="020B0604020202020204" pitchFamily="34" charset="0"/>
            </a:pPr>
            <a:endParaRPr lang="zh-CN" altLang="zh-CN" sz="2000" dirty="0">
              <a:solidFill>
                <a:srgbClr val="C00000"/>
              </a:solidFill>
              <a:latin typeface="方正姚体" panose="02010601030101010101" pitchFamily="2" charset="-122"/>
              <a:ea typeface="方正姚体" panose="02010601030101010101" pitchFamily="2" charset="-122"/>
              <a:sym typeface="方正姚体" panose="02010601030101010101" pitchFamily="2" charset="-122"/>
            </a:endParaRPr>
          </a:p>
        </p:txBody>
      </p:sp>
      <p:pic>
        <p:nvPicPr>
          <p:cNvPr id="38" name="图片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 y="6251575"/>
            <a:ext cx="12275820" cy="990600"/>
          </a:xfrm>
          <a:prstGeom prst="rect">
            <a:avLst/>
          </a:prstGeom>
        </p:spPr>
      </p:pic>
      <p:sp>
        <p:nvSpPr>
          <p:cNvPr id="16388" name="文本框 60440"/>
          <p:cNvSpPr/>
          <p:nvPr/>
        </p:nvSpPr>
        <p:spPr>
          <a:xfrm>
            <a:off x="1748155" y="3368675"/>
            <a:ext cx="9239250" cy="497840"/>
          </a:xfrm>
          <a:prstGeom prst="rect">
            <a:avLst/>
          </a:prstGeom>
          <a:noFill/>
          <a:ln w="9525">
            <a:noFill/>
          </a:ln>
        </p:spPr>
        <p:txBody>
          <a:bodyPr wrap="square" lIns="68572" tIns="34286" rIns="68572" bIns="34286" anchor="t" anchorCtr="0">
            <a:spAutoFit/>
          </a:bodyPr>
          <a:lstStyle/>
          <a:p>
            <a:pPr>
              <a:spcBef>
                <a:spcPct val="50000"/>
              </a:spcBef>
            </a:pPr>
            <a:r>
              <a:rPr lang="zh-CN" altLang="en-US" sz="2800" dirty="0">
                <a:solidFill>
                  <a:schemeClr val="tx1"/>
                </a:solidFill>
                <a:latin typeface="Arial" panose="020B0604020202020204" charset="-76"/>
                <a:ea typeface="仿宋_GB2312" panose="02010609030101010101" pitchFamily="49" charset="-122"/>
                <a:sym typeface="Arial" panose="020B0604020202020204" charset="-76"/>
              </a:rPr>
              <a:t>   </a:t>
            </a:r>
            <a:r>
              <a:rPr lang="zh-CN" altLang="en-US" sz="2800" dirty="0">
                <a:solidFill>
                  <a:schemeClr val="tx1"/>
                </a:solidFill>
                <a:latin typeface="黑体" panose="02010609060101010101" charset="-122"/>
                <a:ea typeface="黑体" panose="02010609060101010101" charset="-122"/>
                <a:sym typeface="Arial" panose="020B0604020202020204" charset="-76"/>
              </a:rPr>
              <a:t>   </a:t>
            </a:r>
            <a:endParaRPr lang="zh-CN" altLang="en-US" sz="2800" dirty="0">
              <a:solidFill>
                <a:schemeClr val="tx1"/>
              </a:solidFill>
              <a:latin typeface="黑体" panose="02010609060101010101" charset="-122"/>
              <a:ea typeface="黑体" panose="02010609060101010101" charset="-122"/>
              <a:sym typeface="Arial" panose="020B0604020202020204" charset="-76"/>
            </a:endParaRPr>
          </a:p>
        </p:txBody>
      </p:sp>
      <p:sp>
        <p:nvSpPr>
          <p:cNvPr id="16386" name="文本框 8"/>
          <p:cNvSpPr/>
          <p:nvPr/>
        </p:nvSpPr>
        <p:spPr>
          <a:xfrm>
            <a:off x="793750" y="1203008"/>
            <a:ext cx="10782300" cy="1813560"/>
          </a:xfrm>
          <a:prstGeom prst="rect">
            <a:avLst/>
          </a:prstGeom>
          <a:noFill/>
          <a:ln w="9525">
            <a:noFill/>
          </a:ln>
        </p:spPr>
        <p:txBody>
          <a:bodyPr lIns="91429" tIns="45714" rIns="91429" bIns="45714" anchor="t">
            <a:spAutoFit/>
          </a:bodyPr>
          <a:lstStyle/>
          <a:p>
            <a:pPr algn="ctr">
              <a:buFont typeface="Arial" panose="020B0604020202020204" pitchFamily="34" charset="0"/>
            </a:pPr>
            <a:r>
              <a:rPr lang="zh-CN" altLang="en-US" sz="5600" b="1" dirty="0">
                <a:solidFill>
                  <a:srgbClr val="C00000"/>
                </a:solidFill>
                <a:latin typeface="微软雅黑" panose="020B0503020204020204" charset="-122"/>
                <a:ea typeface="微软雅黑" panose="020B0503020204020204" charset="-122"/>
                <a:sym typeface="微软雅黑" panose="020B0503020204020204" charset="-122"/>
              </a:rPr>
              <a:t>重污染天气预警响应政策解读及落实要求</a:t>
            </a:r>
            <a:endParaRPr lang="zh-CN" altLang="en-US" sz="5600" b="1" dirty="0">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16387" name="文本框 10"/>
          <p:cNvSpPr/>
          <p:nvPr/>
        </p:nvSpPr>
        <p:spPr>
          <a:xfrm>
            <a:off x="2424113" y="4470718"/>
            <a:ext cx="7369175" cy="1075055"/>
          </a:xfrm>
          <a:prstGeom prst="rect">
            <a:avLst/>
          </a:prstGeom>
          <a:noFill/>
          <a:ln w="9525">
            <a:noFill/>
          </a:ln>
        </p:spPr>
        <p:txBody>
          <a:bodyPr lIns="91429" tIns="45714" rIns="91429" bIns="45714" anchor="t">
            <a:spAutoFit/>
          </a:bodyPr>
          <a:lstStyle/>
          <a:p>
            <a:pPr algn="ctr">
              <a:buFont typeface="Arial" panose="020B0604020202020204" pitchFamily="34" charset="0"/>
            </a:pPr>
            <a:r>
              <a:rPr lang="zh-CN" altLang="en-US" sz="3200" b="1" dirty="0">
                <a:solidFill>
                  <a:srgbClr val="FF0000"/>
                </a:solidFill>
                <a:latin typeface="微软雅黑" panose="020B0503020204020204" charset="-122"/>
                <a:ea typeface="微软雅黑" panose="020B0503020204020204" charset="-122"/>
                <a:sym typeface="微软雅黑" panose="020B0503020204020204" charset="-122"/>
              </a:rPr>
              <a:t>保定市生态环境局</a:t>
            </a:r>
            <a:endParaRPr lang="zh-CN" altLang="en-US" sz="3200" b="1" dirty="0">
              <a:solidFill>
                <a:srgbClr val="FF0000"/>
              </a:solidFill>
              <a:latin typeface="微软雅黑" panose="020B0503020204020204" charset="-122"/>
              <a:ea typeface="微软雅黑" panose="020B0503020204020204" charset="-122"/>
              <a:sym typeface="微软雅黑" panose="020B0503020204020204" charset="-122"/>
            </a:endParaRPr>
          </a:p>
          <a:p>
            <a:pPr algn="ctr">
              <a:buFont typeface="Arial" panose="020B0604020202020204" pitchFamily="34" charset="0"/>
            </a:pPr>
            <a:r>
              <a:rPr lang="en-US" altLang="zh-CN" sz="3200" b="1" dirty="0">
                <a:solidFill>
                  <a:srgbClr val="FF0000"/>
                </a:solidFill>
                <a:latin typeface="微软雅黑" panose="020B0503020204020204" charset="-122"/>
                <a:ea typeface="微软雅黑" panose="020B0503020204020204" charset="-122"/>
                <a:sym typeface="微软雅黑" panose="020B0503020204020204" charset="-122"/>
              </a:rPr>
              <a:t>2024</a:t>
            </a:r>
            <a:r>
              <a:rPr lang="zh-CN" altLang="en-US" sz="3200" b="1" dirty="0">
                <a:solidFill>
                  <a:srgbClr val="FF0000"/>
                </a:solidFill>
                <a:latin typeface="微软雅黑" panose="020B0503020204020204" charset="-122"/>
                <a:ea typeface="微软雅黑" panose="020B0503020204020204" charset="-122"/>
                <a:sym typeface="微软雅黑" panose="020B0503020204020204" charset="-122"/>
              </a:rPr>
              <a:t>年</a:t>
            </a:r>
            <a:r>
              <a:rPr lang="en-US" altLang="zh-CN" sz="3200" b="1" dirty="0">
                <a:solidFill>
                  <a:srgbClr val="FF0000"/>
                </a:solidFill>
                <a:latin typeface="微软雅黑" panose="020B0503020204020204" charset="-122"/>
                <a:ea typeface="微软雅黑" panose="020B0503020204020204" charset="-122"/>
                <a:sym typeface="微软雅黑" panose="020B0503020204020204" charset="-122"/>
              </a:rPr>
              <a:t>11</a:t>
            </a:r>
            <a:r>
              <a:rPr lang="zh-CN" altLang="en-US" sz="3200" b="1" dirty="0">
                <a:solidFill>
                  <a:srgbClr val="FF0000"/>
                </a:solidFill>
                <a:latin typeface="微软雅黑" panose="020B0503020204020204" charset="-122"/>
                <a:ea typeface="微软雅黑" panose="020B0503020204020204" charset="-122"/>
                <a:sym typeface="微软雅黑" panose="020B0503020204020204" charset="-122"/>
              </a:rPr>
              <a:t>月</a:t>
            </a:r>
            <a:endParaRPr lang="zh-CN" altLang="en-US" sz="3200" b="1" dirty="0">
              <a:solidFill>
                <a:srgbClr val="FF0000"/>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transition advTm="3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6835" y="629920"/>
            <a:ext cx="4411345" cy="563245"/>
          </a:xfrm>
          <a:prstGeom prst="rect">
            <a:avLst/>
          </a:prstGeom>
        </p:spPr>
        <p:txBody>
          <a:bodyPr wrap="square">
            <a:noAutofit/>
          </a:bodyPr>
          <a:p>
            <a:pPr marL="0" indent="400050" algn="l" defTabSz="266700">
              <a:lnSpc>
                <a:spcPts val="2800"/>
              </a:lnSpc>
              <a:spcBef>
                <a:spcPct val="0"/>
              </a:spcBef>
              <a:spcAft>
                <a:spcPct val="0"/>
              </a:spcAft>
            </a:pPr>
            <a:r>
              <a:rPr lang="zh-CN" sz="2400" b="1">
                <a:latin typeface="黑体" panose="02010609060101010101" charset="-122"/>
                <a:ea typeface="黑体" panose="02010609060101010101" charset="-122"/>
              </a:rPr>
              <a:t>（一）政府、部门责任清单</a:t>
            </a:r>
            <a:endParaRPr lang="zh-CN" altLang="en-US" sz="2400" b="1">
              <a:latin typeface="黑体" panose="02010609060101010101" charset="-122"/>
              <a:ea typeface="黑体" panose="02010609060101010101" charset="-122"/>
            </a:endParaRPr>
          </a:p>
        </p:txBody>
      </p:sp>
      <p:sp>
        <p:nvSpPr>
          <p:cNvPr id="8" name="矩形 7"/>
          <p:cNvSpPr/>
          <p:nvPr/>
        </p:nvSpPr>
        <p:spPr>
          <a:xfrm>
            <a:off x="462280" y="1574800"/>
            <a:ext cx="1739900" cy="619125"/>
          </a:xfrm>
          <a:prstGeom prst="rect">
            <a:avLst/>
          </a:prstGeom>
          <a:solidFill>
            <a:srgbClr val="FF0000"/>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chemeClr val="bg1"/>
                </a:solidFill>
              </a:rPr>
              <a:t>政府层面</a:t>
            </a:r>
            <a:endParaRPr lang="zh-CN" altLang="en-US" sz="2400" b="1">
              <a:solidFill>
                <a:schemeClr val="bg1"/>
              </a:solidFill>
            </a:endParaRPr>
          </a:p>
        </p:txBody>
      </p:sp>
      <p:sp>
        <p:nvSpPr>
          <p:cNvPr id="9" name="流程图: 可选过程 8"/>
          <p:cNvSpPr/>
          <p:nvPr/>
        </p:nvSpPr>
        <p:spPr>
          <a:xfrm>
            <a:off x="2863850" y="1276350"/>
            <a:ext cx="7531100" cy="917575"/>
          </a:xfrm>
          <a:prstGeom prst="flowChartAlternateProcess">
            <a:avLst/>
          </a:prstGeom>
          <a:solidFill>
            <a:schemeClr val="bg1">
              <a:lumMod val="85000"/>
            </a:schemeClr>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just" fontAlgn="auto"/>
            <a:r>
              <a:rPr lang="zh-CN" altLang="en-US">
                <a:solidFill>
                  <a:schemeClr val="tx1"/>
                </a:solidFill>
              </a:rPr>
              <a:t>保定市政府统一指挥全市重污染天气应对工作。明确各部门的职责分工，厘清工作重点，明确工作程序，确保监测、预报、预警、响应、督导检查等应急工作各环节有据、有序、高效执行。</a:t>
            </a:r>
            <a:endParaRPr lang="zh-CN" altLang="en-US">
              <a:solidFill>
                <a:schemeClr val="tx1"/>
              </a:solidFill>
            </a:endParaRPr>
          </a:p>
        </p:txBody>
      </p:sp>
      <p:sp>
        <p:nvSpPr>
          <p:cNvPr id="10" name="流程图: 可选过程 9"/>
          <p:cNvSpPr/>
          <p:nvPr/>
        </p:nvSpPr>
        <p:spPr>
          <a:xfrm>
            <a:off x="2863850" y="2531110"/>
            <a:ext cx="7531100" cy="3498850"/>
          </a:xfrm>
          <a:prstGeom prst="flowChartAlternateProcess">
            <a:avLst/>
          </a:prstGeom>
          <a:solidFill>
            <a:schemeClr val="bg1">
              <a:lumMod val="85000"/>
            </a:schemeClr>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just" fontAlgn="auto"/>
            <a:r>
              <a:rPr lang="zh-CN" altLang="en-US" b="1">
                <a:solidFill>
                  <a:schemeClr val="tx1"/>
                </a:solidFill>
              </a:rPr>
              <a:t>各县（市、区）人民政府、开发区管委会：</a:t>
            </a:r>
            <a:endParaRPr lang="zh-CN" altLang="en-US" b="1">
              <a:solidFill>
                <a:schemeClr val="tx1"/>
              </a:solidFill>
            </a:endParaRPr>
          </a:p>
          <a:p>
            <a:pPr indent="0" algn="just" fontAlgn="auto"/>
            <a:r>
              <a:rPr lang="en-US" altLang="zh-CN">
                <a:solidFill>
                  <a:schemeClr val="tx1"/>
                </a:solidFill>
              </a:rPr>
              <a:t>1.</a:t>
            </a:r>
            <a:r>
              <a:rPr lang="zh-CN" altLang="en-US">
                <a:solidFill>
                  <a:schemeClr val="tx1"/>
                </a:solidFill>
              </a:rPr>
              <a:t>要编制本辖区重污染天气应急预案；</a:t>
            </a:r>
            <a:endParaRPr lang="zh-CN" altLang="en-US">
              <a:solidFill>
                <a:schemeClr val="tx1"/>
              </a:solidFill>
            </a:endParaRPr>
          </a:p>
          <a:p>
            <a:pPr indent="0" algn="just" fontAlgn="auto"/>
            <a:r>
              <a:rPr lang="en-US" altLang="zh-CN">
                <a:solidFill>
                  <a:schemeClr val="tx1"/>
                </a:solidFill>
              </a:rPr>
              <a:t>2.</a:t>
            </a:r>
            <a:r>
              <a:rPr lang="zh-CN" altLang="en-US">
                <a:solidFill>
                  <a:schemeClr val="tx1"/>
                </a:solidFill>
              </a:rPr>
              <a:t>应急预案启动后，负责组织所属相关部门按应急响应要求实施应急减排措施；</a:t>
            </a:r>
            <a:endParaRPr lang="zh-CN" altLang="en-US">
              <a:solidFill>
                <a:schemeClr val="tx1"/>
              </a:solidFill>
            </a:endParaRPr>
          </a:p>
          <a:p>
            <a:pPr indent="0" algn="just" fontAlgn="auto"/>
            <a:r>
              <a:rPr lang="en-US" altLang="zh-CN">
                <a:solidFill>
                  <a:schemeClr val="tx1"/>
                </a:solidFill>
              </a:rPr>
              <a:t>3.</a:t>
            </a:r>
            <a:r>
              <a:rPr lang="zh-CN" altLang="en-US">
                <a:solidFill>
                  <a:schemeClr val="tx1"/>
                </a:solidFill>
              </a:rPr>
              <a:t>对辖区内的工业企业派驻厂员，督促落实应急减排措施；落实秸秆垃圾禁烧工作；</a:t>
            </a:r>
            <a:endParaRPr lang="zh-CN" altLang="en-US">
              <a:solidFill>
                <a:schemeClr val="tx1"/>
              </a:solidFill>
            </a:endParaRPr>
          </a:p>
          <a:p>
            <a:pPr indent="0" algn="just" fontAlgn="auto"/>
            <a:r>
              <a:rPr lang="en-US" altLang="zh-CN">
                <a:solidFill>
                  <a:schemeClr val="tx1"/>
                </a:solidFill>
              </a:rPr>
              <a:t>4.</a:t>
            </a:r>
            <a:r>
              <a:rPr lang="zh-CN" altLang="en-US">
                <a:solidFill>
                  <a:schemeClr val="tx1"/>
                </a:solidFill>
              </a:rPr>
              <a:t>督促矿山、建筑工地、裸露土地、城乡道路等落实扬尘管控措施；禁止辖区内燃放烟花爆竹；</a:t>
            </a:r>
            <a:endParaRPr lang="zh-CN" altLang="en-US">
              <a:solidFill>
                <a:schemeClr val="tx1"/>
              </a:solidFill>
            </a:endParaRPr>
          </a:p>
          <a:p>
            <a:pPr indent="0" algn="just" fontAlgn="auto"/>
            <a:r>
              <a:rPr lang="en-US" altLang="zh-CN">
                <a:solidFill>
                  <a:schemeClr val="tx1"/>
                </a:solidFill>
              </a:rPr>
              <a:t>5.</a:t>
            </a:r>
            <a:r>
              <a:rPr lang="zh-CN" altLang="en-US">
                <a:solidFill>
                  <a:schemeClr val="tx1"/>
                </a:solidFill>
              </a:rPr>
              <a:t>动员辖区内居民做好重污染天气各种防范措施。</a:t>
            </a:r>
            <a:endParaRPr lang="zh-CN" altLang="en-US">
              <a:solidFill>
                <a:schemeClr val="tx1"/>
              </a:solidFill>
            </a:endParaRPr>
          </a:p>
        </p:txBody>
      </p:sp>
      <p:sp>
        <p:nvSpPr>
          <p:cNvPr id="2" name="@这不是阿燊"/>
          <p:cNvSpPr/>
          <p:nvPr>
            <p:custDataLst>
              <p:tags r:id="rId1"/>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预案编制和动态完善的责任体系</a:t>
            </a:r>
            <a:endParaRPr lang="zh-CN" sz="2000" dirty="0" smtClean="0">
              <a:solidFill>
                <a:schemeClr val="bg1"/>
              </a:solidFill>
              <a:latin typeface="微软雅黑" panose="020B0503020204020204" charset="-122"/>
              <a:ea typeface="微软雅黑" panose="020B0503020204020204" charset="-122"/>
              <a:sym typeface="+mn-ea"/>
            </a:endParaRPr>
          </a:p>
        </p:txBody>
      </p:sp>
    </p:spTree>
  </p:cSld>
  <p:clrMapOvr>
    <a:masterClrMapping/>
  </p:clrMapOvr>
  <p:transition spd="slow" advTm="3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custDataLst>
              <p:tags r:id="rId1"/>
            </p:custDataLst>
          </p:nvPr>
        </p:nvGraphicFramePr>
        <p:xfrm>
          <a:off x="508635" y="1076325"/>
          <a:ext cx="10824845" cy="4926965"/>
        </p:xfrm>
        <a:graphic>
          <a:graphicData uri="http://schemas.openxmlformats.org/drawingml/2006/table">
            <a:tbl>
              <a:tblPr firstRow="1" bandRow="1">
                <a:tableStyleId>{5C22544A-7EE6-4342-B048-85BDC9FD1C3A}</a:tableStyleId>
              </a:tblPr>
              <a:tblGrid>
                <a:gridCol w="2846070"/>
                <a:gridCol w="7978775"/>
              </a:tblGrid>
              <a:tr h="602615">
                <a:tc gridSpan="2">
                  <a:txBody>
                    <a:bodyPr/>
                    <a:p>
                      <a:pPr algn="ctr">
                        <a:buNone/>
                      </a:pPr>
                      <a:r>
                        <a:rPr lang="zh-CN" altLang="en-US" sz="3200" b="0">
                          <a:solidFill>
                            <a:schemeClr val="tx1"/>
                          </a:solidFill>
                        </a:rPr>
                        <a:t>部门层面</a:t>
                      </a:r>
                      <a:endParaRPr lang="zh-CN" altLang="en-US" sz="3200" b="0">
                        <a:solidFill>
                          <a:schemeClr val="tx1"/>
                        </a:solidFill>
                      </a:endParaRPr>
                    </a:p>
                  </a:txBody>
                  <a:tcPr anchor="ctr" anchorCtr="0"/>
                </a:tc>
                <a:tc hMerge="1">
                  <a:tcPr anchor="ctr" anchorCtr="0"/>
                </a:tc>
              </a:tr>
              <a:tr h="1175385">
                <a:tc rowSpan="3">
                  <a:txBody>
                    <a:bodyPr/>
                    <a:p>
                      <a:pPr algn="ctr">
                        <a:buNone/>
                      </a:pPr>
                      <a:r>
                        <a:rPr lang="en-US" altLang="zh-CN" sz="2800"/>
                        <a:t>1</a:t>
                      </a:r>
                      <a:r>
                        <a:rPr lang="zh-CN" altLang="en-US" sz="2800"/>
                        <a:t>、市生态环境局</a:t>
                      </a:r>
                      <a:endParaRPr lang="zh-CN" altLang="en-US" sz="2800"/>
                    </a:p>
                  </a:txBody>
                  <a:tcPr anchor="ctr" anchorCtr="0"/>
                </a:tc>
                <a:tc>
                  <a:txBody>
                    <a:bodyPr/>
                    <a:p>
                      <a:pPr algn="l">
                        <a:buNone/>
                      </a:pPr>
                      <a:r>
                        <a:rPr lang="en-US" altLang="zh-CN" sz="2800"/>
                        <a:t>1.</a:t>
                      </a:r>
                      <a:r>
                        <a:rPr lang="zh-CN" altLang="en-US" sz="2800"/>
                        <a:t>编制本部门《重污染天气应急响应实施方案》。</a:t>
                      </a:r>
                      <a:endParaRPr lang="zh-CN" altLang="en-US" sz="2800"/>
                    </a:p>
                    <a:p>
                      <a:pPr algn="l">
                        <a:buNone/>
                      </a:pPr>
                      <a:endParaRPr lang="zh-CN" altLang="en-US" sz="2800"/>
                    </a:p>
                  </a:txBody>
                  <a:tcPr anchor="ctr" anchorCtr="0"/>
                </a:tc>
              </a:tr>
              <a:tr h="1798320">
                <a:tc vMerge="1">
                  <a:tcPr anchor="ctr" anchorCtr="0"/>
                </a:tc>
                <a:tc>
                  <a:txBody>
                    <a:bodyPr/>
                    <a:p>
                      <a:pPr algn="l">
                        <a:buNone/>
                      </a:pPr>
                      <a:r>
                        <a:rPr lang="en-US" altLang="zh-CN" sz="2800">
                          <a:sym typeface="+mn-ea"/>
                        </a:rPr>
                        <a:t>2.</a:t>
                      </a:r>
                      <a:r>
                        <a:rPr lang="zh-CN" altLang="en-US" sz="2800">
                          <a:sym typeface="+mn-ea"/>
                        </a:rPr>
                        <a:t>建立并完善环境空气质量监测、预测、预报、预警系统，联合市气象局开展重污染天气会商，提出预警建议。</a:t>
                      </a:r>
                      <a:endParaRPr lang="zh-CN" altLang="en-US" sz="2800"/>
                    </a:p>
                    <a:p>
                      <a:pPr algn="l">
                        <a:buNone/>
                      </a:pPr>
                      <a:endParaRPr lang="zh-CN" altLang="en-US" sz="2800"/>
                    </a:p>
                  </a:txBody>
                  <a:tcPr anchor="ctr" anchorCtr="0"/>
                </a:tc>
              </a:tr>
              <a:tr h="1350645">
                <a:tc vMerge="1">
                  <a:tcPr anchor="ctr" anchorCtr="0"/>
                </a:tc>
                <a:tc>
                  <a:txBody>
                    <a:bodyPr/>
                    <a:p>
                      <a:pPr algn="l">
                        <a:buNone/>
                      </a:pPr>
                      <a:r>
                        <a:rPr lang="en-US" altLang="zh-CN" sz="2800">
                          <a:sym typeface="+mn-ea"/>
                        </a:rPr>
                        <a:t>3.</a:t>
                      </a:r>
                      <a:r>
                        <a:rPr lang="zh-CN" altLang="en-US" sz="2800">
                          <a:sym typeface="+mn-ea"/>
                        </a:rPr>
                        <a:t>开展重污染天气应急响应工作督导检查。</a:t>
                      </a:r>
                      <a:endParaRPr lang="zh-CN" altLang="en-US" sz="2800">
                        <a:sym typeface="+mn-ea"/>
                      </a:endParaRPr>
                    </a:p>
                  </a:txBody>
                  <a:tcPr anchor="ctr" anchorCtr="0"/>
                </a:tc>
              </a:tr>
            </a:tbl>
          </a:graphicData>
        </a:graphic>
      </p:graphicFrame>
      <p:sp>
        <p:nvSpPr>
          <p:cNvPr id="2" name="@这不是阿燊"/>
          <p:cNvSpPr/>
          <p:nvPr>
            <p:custDataLst>
              <p:tags r:id="rId2"/>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预案编制和动态完善的责任体系</a:t>
            </a:r>
            <a:endParaRPr lang="zh-CN" sz="2000" dirty="0" smtClean="0">
              <a:solidFill>
                <a:schemeClr val="bg1"/>
              </a:solidFill>
              <a:latin typeface="微软雅黑" panose="020B0503020204020204" charset="-122"/>
              <a:ea typeface="微软雅黑" panose="020B0503020204020204" charset="-122"/>
              <a:sym typeface="+mn-ea"/>
            </a:endParaRPr>
          </a:p>
        </p:txBody>
      </p:sp>
      <p:sp>
        <p:nvSpPr>
          <p:cNvPr id="6" name="文本框 5"/>
          <p:cNvSpPr txBox="1"/>
          <p:nvPr/>
        </p:nvSpPr>
        <p:spPr>
          <a:xfrm>
            <a:off x="76835" y="629920"/>
            <a:ext cx="4411345" cy="563245"/>
          </a:xfrm>
          <a:prstGeom prst="rect">
            <a:avLst/>
          </a:prstGeom>
        </p:spPr>
        <p:txBody>
          <a:bodyPr wrap="square">
            <a:noAutofit/>
          </a:bodyPr>
          <a:p>
            <a:pPr marL="0" indent="400050" algn="l" defTabSz="266700">
              <a:lnSpc>
                <a:spcPts val="2800"/>
              </a:lnSpc>
              <a:spcBef>
                <a:spcPct val="0"/>
              </a:spcBef>
              <a:spcAft>
                <a:spcPct val="0"/>
              </a:spcAft>
            </a:pPr>
            <a:r>
              <a:rPr lang="zh-CN" sz="2400" b="1">
                <a:latin typeface="黑体" panose="02010609060101010101" charset="-122"/>
                <a:ea typeface="黑体" panose="02010609060101010101" charset="-122"/>
              </a:rPr>
              <a:t>（一）政府、部门责任清单</a:t>
            </a:r>
            <a:endParaRPr lang="zh-CN" altLang="en-US" sz="2400" b="1">
              <a:latin typeface="黑体" panose="02010609060101010101" charset="-122"/>
              <a:ea typeface="黑体" panose="02010609060101010101" charset="-122"/>
            </a:endParaRPr>
          </a:p>
        </p:txBody>
      </p:sp>
    </p:spTree>
  </p:cSld>
  <p:clrMapOvr>
    <a:masterClrMapping/>
  </p:clrMapOvr>
  <p:transition spd="slow" advTm="3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custDataLst>
              <p:tags r:id="rId1"/>
            </p:custDataLst>
          </p:nvPr>
        </p:nvGraphicFramePr>
        <p:xfrm>
          <a:off x="508635" y="1076325"/>
          <a:ext cx="10854690" cy="4860290"/>
        </p:xfrm>
        <a:graphic>
          <a:graphicData uri="http://schemas.openxmlformats.org/drawingml/2006/table">
            <a:tbl>
              <a:tblPr firstRow="1" bandRow="1">
                <a:tableStyleId>{5C22544A-7EE6-4342-B048-85BDC9FD1C3A}</a:tableStyleId>
              </a:tblPr>
              <a:tblGrid>
                <a:gridCol w="2853690"/>
                <a:gridCol w="8001000"/>
              </a:tblGrid>
              <a:tr h="930910">
                <a:tc gridSpan="2">
                  <a:txBody>
                    <a:bodyPr/>
                    <a:p>
                      <a:pPr algn="ctr">
                        <a:buNone/>
                      </a:pPr>
                      <a:r>
                        <a:rPr lang="zh-CN" altLang="en-US" sz="3200" b="0">
                          <a:solidFill>
                            <a:schemeClr val="tx1"/>
                          </a:solidFill>
                        </a:rPr>
                        <a:t>部门层面</a:t>
                      </a:r>
                      <a:endParaRPr lang="zh-CN" altLang="en-US" sz="3200" b="0">
                        <a:solidFill>
                          <a:schemeClr val="tx1"/>
                        </a:solidFill>
                      </a:endParaRPr>
                    </a:p>
                  </a:txBody>
                  <a:tcPr anchor="ctr" anchorCtr="0"/>
                </a:tc>
                <a:tc hMerge="1">
                  <a:tcPr anchor="ctr" anchorCtr="0"/>
                </a:tc>
              </a:tr>
              <a:tr h="1815465">
                <a:tc rowSpan="2">
                  <a:txBody>
                    <a:bodyPr/>
                    <a:p>
                      <a:pPr algn="ctr">
                        <a:buNone/>
                      </a:pPr>
                      <a:r>
                        <a:rPr lang="en-US" altLang="zh-CN" sz="2800"/>
                        <a:t>2</a:t>
                      </a:r>
                      <a:r>
                        <a:rPr lang="zh-CN" altLang="en-US" sz="2800"/>
                        <a:t>、</a:t>
                      </a:r>
                      <a:r>
                        <a:rPr lang="zh-CN" altLang="en-US" sz="2800">
                          <a:sym typeface="优设标题黑" panose="00000500000000000000" pitchFamily="2" charset="-122"/>
                        </a:rPr>
                        <a:t>市住房和城乡建设局</a:t>
                      </a:r>
                      <a:endParaRPr lang="zh-CN" altLang="en-US" sz="2800">
                        <a:sym typeface="优设标题黑" panose="00000500000000000000" pitchFamily="2" charset="-122"/>
                      </a:endParaRPr>
                    </a:p>
                  </a:txBody>
                  <a:tcPr anchor="ctr" anchorCtr="0"/>
                </a:tc>
                <a:tc>
                  <a:txBody>
                    <a:bodyPr/>
                    <a:p>
                      <a:pPr algn="l">
                        <a:buNone/>
                      </a:pPr>
                      <a:r>
                        <a:rPr lang="en-US" altLang="zh-CN" sz="2800">
                          <a:sym typeface="+mn-ea"/>
                        </a:rPr>
                        <a:t>1.编制本部门《重污染天气应急响应实施方案》</a:t>
                      </a:r>
                      <a:r>
                        <a:rPr lang="zh-CN" altLang="en-US" sz="2800">
                          <a:sym typeface="+mn-ea"/>
                        </a:rPr>
                        <a:t>。</a:t>
                      </a:r>
                      <a:endParaRPr lang="en-US" altLang="zh-CN" sz="2800"/>
                    </a:p>
                    <a:p>
                      <a:pPr algn="l">
                        <a:buNone/>
                      </a:pPr>
                      <a:endParaRPr lang="en-US" altLang="zh-CN" sz="2800"/>
                    </a:p>
                  </a:txBody>
                  <a:tcPr anchor="ctr" anchorCtr="0"/>
                </a:tc>
              </a:tr>
              <a:tr h="1629410">
                <a:tc vMerge="1">
                  <a:tcPr anchor="ctr" anchorCtr="0"/>
                </a:tc>
                <a:tc>
                  <a:txBody>
                    <a:bodyPr/>
                    <a:p>
                      <a:pPr algn="l">
                        <a:buNone/>
                      </a:pPr>
                      <a:r>
                        <a:rPr lang="en-US" altLang="zh-CN" sz="2800">
                          <a:sym typeface="+mn-ea"/>
                        </a:rPr>
                        <a:t>2.负责督导应急响应期间市区和各县（市、区）组织落实重污染天气城市规划区内的房屋建筑施工工地应急响应措施</a:t>
                      </a:r>
                      <a:r>
                        <a:rPr lang="zh-CN" altLang="en-US" sz="2800">
                          <a:sym typeface="+mn-ea"/>
                        </a:rPr>
                        <a:t>。</a:t>
                      </a:r>
                      <a:endParaRPr lang="zh-CN" altLang="en-US" sz="2800">
                        <a:sym typeface="+mn-ea"/>
                      </a:endParaRPr>
                    </a:p>
                  </a:txBody>
                  <a:tcPr anchor="ctr" anchorCtr="0"/>
                </a:tc>
              </a:tr>
            </a:tbl>
          </a:graphicData>
        </a:graphic>
      </p:graphicFrame>
      <p:sp>
        <p:nvSpPr>
          <p:cNvPr id="2" name="@这不是阿燊"/>
          <p:cNvSpPr/>
          <p:nvPr>
            <p:custDataLst>
              <p:tags r:id="rId2"/>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预案编制和动态完善的责任体系</a:t>
            </a:r>
            <a:endParaRPr lang="zh-CN" sz="2000" dirty="0" smtClean="0">
              <a:solidFill>
                <a:schemeClr val="bg1"/>
              </a:solidFill>
              <a:latin typeface="微软雅黑" panose="020B0503020204020204" charset="-122"/>
              <a:ea typeface="微软雅黑" panose="020B0503020204020204" charset="-122"/>
              <a:sym typeface="+mn-ea"/>
            </a:endParaRPr>
          </a:p>
        </p:txBody>
      </p:sp>
      <p:sp>
        <p:nvSpPr>
          <p:cNvPr id="3" name="文本框 2"/>
          <p:cNvSpPr txBox="1"/>
          <p:nvPr/>
        </p:nvSpPr>
        <p:spPr>
          <a:xfrm>
            <a:off x="76835" y="629920"/>
            <a:ext cx="4411345" cy="563245"/>
          </a:xfrm>
          <a:prstGeom prst="rect">
            <a:avLst/>
          </a:prstGeom>
        </p:spPr>
        <p:txBody>
          <a:bodyPr wrap="square">
            <a:noAutofit/>
          </a:bodyPr>
          <a:p>
            <a:pPr marL="0" indent="400050" algn="l" defTabSz="266700">
              <a:lnSpc>
                <a:spcPts val="2800"/>
              </a:lnSpc>
              <a:spcBef>
                <a:spcPct val="0"/>
              </a:spcBef>
              <a:spcAft>
                <a:spcPct val="0"/>
              </a:spcAft>
            </a:pPr>
            <a:r>
              <a:rPr lang="zh-CN" sz="2400" b="1">
                <a:latin typeface="黑体" panose="02010609060101010101" charset="-122"/>
                <a:ea typeface="黑体" panose="02010609060101010101" charset="-122"/>
              </a:rPr>
              <a:t>（一）政府、部门责任清单</a:t>
            </a:r>
            <a:endParaRPr lang="zh-CN" altLang="en-US" sz="2400" b="1">
              <a:latin typeface="黑体" panose="02010609060101010101" charset="-122"/>
              <a:ea typeface="黑体" panose="02010609060101010101" charset="-122"/>
            </a:endParaRPr>
          </a:p>
        </p:txBody>
      </p:sp>
    </p:spTree>
  </p:cSld>
  <p:clrMapOvr>
    <a:masterClrMapping/>
  </p:clrMapOvr>
  <p:transition spd="slow" advTm="3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custDataLst>
              <p:tags r:id="rId1"/>
            </p:custDataLst>
          </p:nvPr>
        </p:nvGraphicFramePr>
        <p:xfrm>
          <a:off x="508635" y="1076325"/>
          <a:ext cx="10854690" cy="5067935"/>
        </p:xfrm>
        <a:graphic>
          <a:graphicData uri="http://schemas.openxmlformats.org/drawingml/2006/table">
            <a:tbl>
              <a:tblPr firstRow="1" bandRow="1">
                <a:tableStyleId>{5C22544A-7EE6-4342-B048-85BDC9FD1C3A}</a:tableStyleId>
              </a:tblPr>
              <a:tblGrid>
                <a:gridCol w="2853690"/>
                <a:gridCol w="8001000"/>
              </a:tblGrid>
              <a:tr h="579120">
                <a:tc gridSpan="2">
                  <a:txBody>
                    <a:bodyPr/>
                    <a:p>
                      <a:pPr algn="ctr">
                        <a:buNone/>
                      </a:pPr>
                      <a:r>
                        <a:rPr lang="zh-CN" altLang="en-US" sz="3200" b="0">
                          <a:solidFill>
                            <a:schemeClr val="tx1"/>
                          </a:solidFill>
                        </a:rPr>
                        <a:t>部门层面</a:t>
                      </a:r>
                      <a:endParaRPr lang="zh-CN" altLang="en-US" sz="3200" b="0">
                        <a:solidFill>
                          <a:schemeClr val="tx1"/>
                        </a:solidFill>
                      </a:endParaRPr>
                    </a:p>
                  </a:txBody>
                  <a:tcPr anchor="ctr" anchorCtr="0"/>
                </a:tc>
                <a:tc hMerge="1">
                  <a:tcPr anchor="ctr" anchorCtr="0"/>
                </a:tc>
              </a:tr>
              <a:tr h="822960">
                <a:tc rowSpan="4">
                  <a:txBody>
                    <a:bodyPr/>
                    <a:p>
                      <a:pPr algn="ctr">
                        <a:buNone/>
                      </a:pPr>
                      <a:r>
                        <a:rPr lang="en-US" altLang="zh-CN" sz="2400"/>
                        <a:t>3</a:t>
                      </a:r>
                      <a:r>
                        <a:rPr lang="zh-CN" altLang="en-US" sz="2400"/>
                        <a:t>、</a:t>
                      </a:r>
                      <a:r>
                        <a:rPr lang="zh-CN" altLang="en-US" sz="2400">
                          <a:sym typeface="优设标题黑" panose="00000500000000000000" pitchFamily="2" charset="-122"/>
                        </a:rPr>
                        <a:t>市城市管理综合行政执法局</a:t>
                      </a:r>
                      <a:endParaRPr lang="zh-CN" altLang="en-US" sz="2400"/>
                    </a:p>
                    <a:p>
                      <a:pPr algn="ctr">
                        <a:buNone/>
                      </a:pPr>
                      <a:endParaRPr lang="zh-CN" altLang="en-US" sz="2400"/>
                    </a:p>
                  </a:txBody>
                  <a:tcPr anchor="ctr" anchorCtr="0"/>
                </a:tc>
                <a:tc>
                  <a:txBody>
                    <a:bodyPr/>
                    <a:p>
                      <a:pPr algn="l">
                        <a:buNone/>
                      </a:pPr>
                      <a:r>
                        <a:rPr lang="en-US" altLang="zh-CN" sz="2400">
                          <a:sym typeface="+mn-ea"/>
                        </a:rPr>
                        <a:t>1.</a:t>
                      </a:r>
                      <a:r>
                        <a:rPr lang="zh-CN" altLang="en-US" sz="2400">
                          <a:sym typeface="+mn-ea"/>
                        </a:rPr>
                        <a:t>编制本部门《重污染天气应急响应实施方案》。</a:t>
                      </a:r>
                      <a:endParaRPr lang="zh-CN" altLang="en-US" sz="2400"/>
                    </a:p>
                    <a:p>
                      <a:pPr algn="l">
                        <a:buNone/>
                      </a:pPr>
                      <a:endParaRPr lang="zh-CN" altLang="en-US" sz="2400"/>
                    </a:p>
                  </a:txBody>
                  <a:tcPr anchor="ctr" anchorCtr="0"/>
                </a:tc>
              </a:tr>
              <a:tr h="674370">
                <a:tc vMerge="1">
                  <a:tcPr anchor="ctr" anchorCtr="0"/>
                </a:tc>
                <a:tc>
                  <a:txBody>
                    <a:bodyPr/>
                    <a:p>
                      <a:pPr algn="l">
                        <a:buNone/>
                      </a:pPr>
                      <a:r>
                        <a:rPr lang="en-US" altLang="zh-CN" sz="2400">
                          <a:sym typeface="+mn-ea"/>
                        </a:rPr>
                        <a:t>2.</a:t>
                      </a:r>
                      <a:r>
                        <a:rPr lang="zh-CN" altLang="en-US" sz="2400">
                          <a:sym typeface="+mn-ea"/>
                        </a:rPr>
                        <a:t>负责督导检查露天烧烤和餐饮油烟执法监督工作。</a:t>
                      </a:r>
                      <a:endParaRPr lang="zh-CN" altLang="en-US" sz="2400">
                        <a:sym typeface="+mn-ea"/>
                      </a:endParaRPr>
                    </a:p>
                  </a:txBody>
                  <a:tcPr anchor="ctr" anchorCtr="0"/>
                </a:tc>
              </a:tr>
              <a:tr h="1554480">
                <a:tc vMerge="1">
                  <a:tcPr anchor="ctr" anchorCtr="0"/>
                </a:tc>
                <a:tc>
                  <a:txBody>
                    <a:bodyPr/>
                    <a:p>
                      <a:pPr algn="l">
                        <a:buNone/>
                      </a:pPr>
                      <a:endParaRPr lang="zh-CN" altLang="en-US" sz="2400"/>
                    </a:p>
                    <a:p>
                      <a:pPr algn="l">
                        <a:buNone/>
                      </a:pPr>
                      <a:r>
                        <a:rPr lang="en-US" altLang="zh-CN" sz="2400">
                          <a:sym typeface="+mn-ea"/>
                        </a:rPr>
                        <a:t>3.</a:t>
                      </a:r>
                      <a:r>
                        <a:rPr lang="zh-CN" altLang="en-US" sz="2400">
                          <a:sym typeface="+mn-ea"/>
                        </a:rPr>
                        <a:t>制定城市道路施工工地抑尘措施和巡视制度及城市道路保洁、洒水的应急措施。</a:t>
                      </a:r>
                      <a:endParaRPr lang="zh-CN" altLang="en-US" sz="2400"/>
                    </a:p>
                    <a:p>
                      <a:pPr algn="l">
                        <a:buNone/>
                      </a:pPr>
                      <a:endParaRPr lang="zh-CN" altLang="en-US" sz="2400"/>
                    </a:p>
                  </a:txBody>
                  <a:tcPr anchor="ctr" anchorCtr="0"/>
                </a:tc>
              </a:tr>
              <a:tr h="1437005">
                <a:tc vMerge="1">
                  <a:tcPr anchor="ctr" anchorCtr="0"/>
                </a:tc>
                <a:tc>
                  <a:txBody>
                    <a:bodyPr/>
                    <a:p>
                      <a:pPr algn="l">
                        <a:buNone/>
                      </a:pPr>
                      <a:r>
                        <a:rPr lang="en-US" altLang="zh-CN" sz="2400">
                          <a:sym typeface="+mn-ea"/>
                        </a:rPr>
                        <a:t>4.</a:t>
                      </a:r>
                      <a:r>
                        <a:rPr lang="zh-CN" altLang="en-US" sz="2400">
                          <a:sym typeface="+mn-ea"/>
                        </a:rPr>
                        <a:t>督导检查建筑垃圾、生活垃圾运输车辆进行密闭、覆盖管理，杜绝扬撒遗漏现象。</a:t>
                      </a:r>
                      <a:endParaRPr lang="zh-CN" altLang="en-US" sz="2400">
                        <a:sym typeface="+mn-ea"/>
                      </a:endParaRPr>
                    </a:p>
                  </a:txBody>
                  <a:tcPr anchor="ctr" anchorCtr="0"/>
                </a:tc>
              </a:tr>
            </a:tbl>
          </a:graphicData>
        </a:graphic>
      </p:graphicFrame>
      <p:sp>
        <p:nvSpPr>
          <p:cNvPr id="2" name="@这不是阿燊"/>
          <p:cNvSpPr/>
          <p:nvPr>
            <p:custDataLst>
              <p:tags r:id="rId2"/>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预案编制和动态完善的责任体系</a:t>
            </a:r>
            <a:endParaRPr lang="zh-CN" sz="2000" dirty="0" smtClean="0">
              <a:solidFill>
                <a:schemeClr val="bg1"/>
              </a:solidFill>
              <a:latin typeface="微软雅黑" panose="020B0503020204020204" charset="-122"/>
              <a:ea typeface="微软雅黑" panose="020B0503020204020204" charset="-122"/>
              <a:sym typeface="+mn-ea"/>
            </a:endParaRPr>
          </a:p>
        </p:txBody>
      </p:sp>
      <p:sp>
        <p:nvSpPr>
          <p:cNvPr id="3" name="文本框 2"/>
          <p:cNvSpPr txBox="1"/>
          <p:nvPr/>
        </p:nvSpPr>
        <p:spPr>
          <a:xfrm>
            <a:off x="76835" y="629920"/>
            <a:ext cx="4411345" cy="563245"/>
          </a:xfrm>
          <a:prstGeom prst="rect">
            <a:avLst/>
          </a:prstGeom>
        </p:spPr>
        <p:txBody>
          <a:bodyPr wrap="square">
            <a:noAutofit/>
          </a:bodyPr>
          <a:p>
            <a:pPr marL="0" indent="400050" algn="l" defTabSz="266700">
              <a:lnSpc>
                <a:spcPts val="2800"/>
              </a:lnSpc>
              <a:spcBef>
                <a:spcPct val="0"/>
              </a:spcBef>
              <a:spcAft>
                <a:spcPct val="0"/>
              </a:spcAft>
            </a:pPr>
            <a:r>
              <a:rPr lang="zh-CN" sz="2400" b="1">
                <a:latin typeface="黑体" panose="02010609060101010101" charset="-122"/>
                <a:ea typeface="黑体" panose="02010609060101010101" charset="-122"/>
              </a:rPr>
              <a:t>（一）政府、部门责任清单</a:t>
            </a:r>
            <a:endParaRPr lang="zh-CN" altLang="en-US" sz="2400" b="1">
              <a:latin typeface="黑体" panose="02010609060101010101" charset="-122"/>
              <a:ea typeface="黑体" panose="02010609060101010101" charset="-122"/>
            </a:endParaRPr>
          </a:p>
        </p:txBody>
      </p:sp>
    </p:spTree>
  </p:cSld>
  <p:clrMapOvr>
    <a:masterClrMapping/>
  </p:clrMapOvr>
  <p:transition spd="slow" advTm="3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custDataLst>
              <p:tags r:id="rId1"/>
            </p:custDataLst>
          </p:nvPr>
        </p:nvGraphicFramePr>
        <p:xfrm>
          <a:off x="508635" y="1076325"/>
          <a:ext cx="10804525" cy="4615180"/>
        </p:xfrm>
        <a:graphic>
          <a:graphicData uri="http://schemas.openxmlformats.org/drawingml/2006/table">
            <a:tbl>
              <a:tblPr firstRow="1" bandRow="1">
                <a:tableStyleId>{5C22544A-7EE6-4342-B048-85BDC9FD1C3A}</a:tableStyleId>
              </a:tblPr>
              <a:tblGrid>
                <a:gridCol w="2840990"/>
                <a:gridCol w="7963535"/>
              </a:tblGrid>
              <a:tr h="631190">
                <a:tc gridSpan="2">
                  <a:txBody>
                    <a:bodyPr/>
                    <a:p>
                      <a:pPr algn="ctr">
                        <a:buNone/>
                      </a:pPr>
                      <a:r>
                        <a:rPr lang="zh-CN" altLang="en-US" sz="3200" b="0">
                          <a:solidFill>
                            <a:schemeClr val="tx1"/>
                          </a:solidFill>
                        </a:rPr>
                        <a:t>部门层面</a:t>
                      </a:r>
                      <a:endParaRPr lang="zh-CN" altLang="en-US" sz="3200" b="0">
                        <a:solidFill>
                          <a:schemeClr val="tx1"/>
                        </a:solidFill>
                      </a:endParaRPr>
                    </a:p>
                  </a:txBody>
                  <a:tcPr anchor="ctr" anchorCtr="0"/>
                </a:tc>
                <a:tc hMerge="1">
                  <a:tcPr anchor="ctr" anchorCtr="0"/>
                </a:tc>
              </a:tr>
              <a:tr h="1146810">
                <a:tc rowSpan="4">
                  <a:txBody>
                    <a:bodyPr/>
                    <a:p>
                      <a:pPr algn="ctr">
                        <a:buNone/>
                      </a:pPr>
                      <a:r>
                        <a:rPr lang="en-US" altLang="zh-CN" sz="2400"/>
                        <a:t>4</a:t>
                      </a:r>
                      <a:r>
                        <a:rPr lang="zh-CN" altLang="en-US" sz="2400"/>
                        <a:t>、市交通运输局</a:t>
                      </a:r>
                      <a:endParaRPr lang="zh-CN" altLang="en-US" sz="2400"/>
                    </a:p>
                  </a:txBody>
                  <a:tcPr anchor="ctr" anchorCtr="0"/>
                </a:tc>
                <a:tc>
                  <a:txBody>
                    <a:bodyPr/>
                    <a:p>
                      <a:pPr algn="l">
                        <a:buNone/>
                      </a:pPr>
                      <a:r>
                        <a:rPr lang="en-US" altLang="zh-CN" sz="2400">
                          <a:sym typeface="+mn-ea"/>
                        </a:rPr>
                        <a:t>1.</a:t>
                      </a:r>
                      <a:r>
                        <a:rPr lang="zh-CN" altLang="en-US" sz="2400">
                          <a:sym typeface="+mn-ea"/>
                        </a:rPr>
                        <a:t>编制本部门《重污染天气应急响应实施方案》。</a:t>
                      </a:r>
                      <a:endParaRPr lang="zh-CN" altLang="en-US" sz="2400">
                        <a:sym typeface="+mn-ea"/>
                      </a:endParaRPr>
                    </a:p>
                  </a:txBody>
                  <a:tcPr anchor="ctr" anchorCtr="0"/>
                </a:tc>
              </a:tr>
              <a:tr h="915670">
                <a:tc vMerge="1">
                  <a:tcPr anchor="ctr" anchorCtr="0"/>
                </a:tc>
                <a:tc>
                  <a:txBody>
                    <a:bodyPr/>
                    <a:p>
                      <a:pPr algn="l">
                        <a:buNone/>
                      </a:pPr>
                      <a:r>
                        <a:rPr lang="en-US" altLang="zh-CN" sz="2400">
                          <a:sym typeface="+mn-ea"/>
                        </a:rPr>
                        <a:t>2.</a:t>
                      </a:r>
                      <a:r>
                        <a:rPr lang="zh-CN" altLang="en-US" sz="2400">
                          <a:sym typeface="+mn-ea"/>
                        </a:rPr>
                        <a:t>对各县（市、区）交通运输部门在重污染天气预警期间的职责落实情况进行督导检查。</a:t>
                      </a:r>
                      <a:endParaRPr lang="zh-CN" altLang="en-US" sz="2400">
                        <a:sym typeface="+mn-ea"/>
                      </a:endParaRPr>
                    </a:p>
                  </a:txBody>
                  <a:tcPr anchor="ctr" anchorCtr="0"/>
                </a:tc>
              </a:tr>
              <a:tr h="916940">
                <a:tc vMerge="1">
                  <a:tcPr anchor="ctr" anchorCtr="0"/>
                </a:tc>
                <a:tc>
                  <a:txBody>
                    <a:bodyPr/>
                    <a:p>
                      <a:pPr algn="l">
                        <a:buNone/>
                      </a:pPr>
                      <a:r>
                        <a:rPr lang="en-US" altLang="zh-CN" sz="2400">
                          <a:sym typeface="+mn-ea"/>
                        </a:rPr>
                        <a:t>3.</a:t>
                      </a:r>
                      <a:r>
                        <a:rPr lang="zh-CN" altLang="en-US" sz="2400">
                          <a:sym typeface="+mn-ea"/>
                        </a:rPr>
                        <a:t>负责国省干线公路施工扬尘及本系统以柴油为燃料的非道路工程机械污染治理。</a:t>
                      </a:r>
                      <a:endParaRPr lang="zh-CN" altLang="en-US" sz="2400">
                        <a:sym typeface="+mn-ea"/>
                      </a:endParaRPr>
                    </a:p>
                  </a:txBody>
                  <a:tcPr anchor="ctr" anchorCtr="0"/>
                </a:tc>
              </a:tr>
              <a:tr h="1004570">
                <a:tc vMerge="1">
                  <a:tcPr anchor="ctr" anchorCtr="0"/>
                </a:tc>
                <a:tc>
                  <a:txBody>
                    <a:bodyPr/>
                    <a:p>
                      <a:pPr algn="l">
                        <a:buNone/>
                      </a:pPr>
                      <a:r>
                        <a:rPr lang="en-US" altLang="zh-CN" sz="2400">
                          <a:sym typeface="+mn-ea"/>
                        </a:rPr>
                        <a:t>4.</a:t>
                      </a:r>
                      <a:r>
                        <a:rPr lang="zh-CN" altLang="en-US" sz="2400">
                          <a:sym typeface="+mn-ea"/>
                        </a:rPr>
                        <a:t>严禁在国省干线两侧公路用地内露天焚烧。</a:t>
                      </a:r>
                      <a:endParaRPr lang="zh-CN" altLang="en-US" sz="2400">
                        <a:sym typeface="+mn-ea"/>
                      </a:endParaRPr>
                    </a:p>
                  </a:txBody>
                  <a:tcPr anchor="ctr" anchorCtr="0"/>
                </a:tc>
              </a:tr>
            </a:tbl>
          </a:graphicData>
        </a:graphic>
      </p:graphicFrame>
      <p:sp>
        <p:nvSpPr>
          <p:cNvPr id="2" name="@这不是阿燊"/>
          <p:cNvSpPr/>
          <p:nvPr>
            <p:custDataLst>
              <p:tags r:id="rId2"/>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预案编制和动态完善的责任体系</a:t>
            </a:r>
            <a:endParaRPr lang="zh-CN" sz="2000" dirty="0" smtClean="0">
              <a:solidFill>
                <a:schemeClr val="bg1"/>
              </a:solidFill>
              <a:latin typeface="微软雅黑" panose="020B0503020204020204" charset="-122"/>
              <a:ea typeface="微软雅黑" panose="020B0503020204020204" charset="-122"/>
              <a:sym typeface="+mn-ea"/>
            </a:endParaRPr>
          </a:p>
        </p:txBody>
      </p:sp>
      <p:sp>
        <p:nvSpPr>
          <p:cNvPr id="3" name="文本框 2"/>
          <p:cNvSpPr txBox="1"/>
          <p:nvPr/>
        </p:nvSpPr>
        <p:spPr>
          <a:xfrm>
            <a:off x="76835" y="629920"/>
            <a:ext cx="4411345" cy="563245"/>
          </a:xfrm>
          <a:prstGeom prst="rect">
            <a:avLst/>
          </a:prstGeom>
        </p:spPr>
        <p:txBody>
          <a:bodyPr wrap="square">
            <a:noAutofit/>
          </a:bodyPr>
          <a:p>
            <a:pPr marL="0" indent="400050" algn="l" defTabSz="266700">
              <a:lnSpc>
                <a:spcPts val="2800"/>
              </a:lnSpc>
              <a:spcBef>
                <a:spcPct val="0"/>
              </a:spcBef>
              <a:spcAft>
                <a:spcPct val="0"/>
              </a:spcAft>
            </a:pPr>
            <a:r>
              <a:rPr lang="zh-CN" sz="2400" b="1">
                <a:latin typeface="黑体" panose="02010609060101010101" charset="-122"/>
                <a:ea typeface="黑体" panose="02010609060101010101" charset="-122"/>
              </a:rPr>
              <a:t>（一）政府、部门责任清单</a:t>
            </a:r>
            <a:endParaRPr lang="zh-CN" altLang="en-US" sz="2400" b="1">
              <a:latin typeface="黑体" panose="02010609060101010101" charset="-122"/>
              <a:ea typeface="黑体" panose="02010609060101010101" charset="-122"/>
            </a:endParaRPr>
          </a:p>
        </p:txBody>
      </p:sp>
    </p:spTree>
  </p:cSld>
  <p:clrMapOvr>
    <a:masterClrMapping/>
  </p:clrMapOvr>
  <p:transition spd="slow" advTm="3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custDataLst>
              <p:tags r:id="rId1"/>
            </p:custDataLst>
          </p:nvPr>
        </p:nvGraphicFramePr>
        <p:xfrm>
          <a:off x="508635" y="1076325"/>
          <a:ext cx="10743565" cy="3818255"/>
        </p:xfrm>
        <a:graphic>
          <a:graphicData uri="http://schemas.openxmlformats.org/drawingml/2006/table">
            <a:tbl>
              <a:tblPr firstRow="1" bandRow="1">
                <a:tableStyleId>{5C22544A-7EE6-4342-B048-85BDC9FD1C3A}</a:tableStyleId>
              </a:tblPr>
              <a:tblGrid>
                <a:gridCol w="2824480"/>
                <a:gridCol w="7919085"/>
              </a:tblGrid>
              <a:tr h="902970">
                <a:tc gridSpan="2">
                  <a:txBody>
                    <a:bodyPr/>
                    <a:p>
                      <a:pPr algn="ctr">
                        <a:buNone/>
                      </a:pPr>
                      <a:r>
                        <a:rPr lang="zh-CN" altLang="en-US" sz="3200" b="0">
                          <a:solidFill>
                            <a:schemeClr val="tx1"/>
                          </a:solidFill>
                        </a:rPr>
                        <a:t>部门层面</a:t>
                      </a:r>
                      <a:endParaRPr lang="zh-CN" altLang="en-US" sz="3200" b="0">
                        <a:solidFill>
                          <a:schemeClr val="tx1"/>
                        </a:solidFill>
                      </a:endParaRPr>
                    </a:p>
                  </a:txBody>
                  <a:tcPr anchor="ctr" anchorCtr="0"/>
                </a:tc>
                <a:tc hMerge="1">
                  <a:tcPr anchor="ctr" anchorCtr="0"/>
                </a:tc>
              </a:tr>
              <a:tr h="1580515">
                <a:tc rowSpan="2">
                  <a:txBody>
                    <a:bodyPr/>
                    <a:p>
                      <a:pPr algn="ctr">
                        <a:buNone/>
                      </a:pPr>
                      <a:r>
                        <a:rPr lang="en-US" altLang="zh-CN" sz="2400"/>
                        <a:t>5</a:t>
                      </a:r>
                      <a:r>
                        <a:rPr lang="zh-CN" altLang="en-US" sz="2400"/>
                        <a:t>、</a:t>
                      </a:r>
                      <a:r>
                        <a:rPr lang="zh-CN" altLang="en-US" sz="2400">
                          <a:sym typeface="优设标题黑" panose="00000500000000000000" pitchFamily="2" charset="-122"/>
                        </a:rPr>
                        <a:t>市农业农村局</a:t>
                      </a:r>
                      <a:endParaRPr lang="zh-CN" altLang="en-US" sz="2400">
                        <a:sym typeface="优设标题黑" panose="00000500000000000000" pitchFamily="2" charset="-122"/>
                      </a:endParaRPr>
                    </a:p>
                  </a:txBody>
                  <a:tcPr anchor="ctr" anchorCtr="0"/>
                </a:tc>
                <a:tc>
                  <a:txBody>
                    <a:bodyPr/>
                    <a:p>
                      <a:pPr algn="l">
                        <a:buNone/>
                      </a:pPr>
                      <a:r>
                        <a:rPr lang="en-US" altLang="zh-CN" sz="2400">
                          <a:sym typeface="+mn-ea"/>
                        </a:rPr>
                        <a:t>1.</a:t>
                      </a:r>
                      <a:r>
                        <a:rPr lang="zh-CN" altLang="en-US" sz="2400">
                          <a:sym typeface="+mn-ea"/>
                        </a:rPr>
                        <a:t>编制本部门《重污染天气应急响应实施方案》。</a:t>
                      </a:r>
                      <a:endParaRPr lang="zh-CN" altLang="en-US" sz="2400">
                        <a:sym typeface="+mn-ea"/>
                      </a:endParaRPr>
                    </a:p>
                  </a:txBody>
                  <a:tcPr anchor="ctr" anchorCtr="0"/>
                </a:tc>
              </a:tr>
              <a:tr h="1334770">
                <a:tc vMerge="1">
                  <a:tcPr anchor="ctr" anchorCtr="0"/>
                </a:tc>
                <a:tc>
                  <a:txBody>
                    <a:bodyPr/>
                    <a:p>
                      <a:pPr algn="l">
                        <a:buNone/>
                      </a:pPr>
                      <a:r>
                        <a:rPr lang="en-US" altLang="zh-CN" sz="2400">
                          <a:sym typeface="+mn-ea"/>
                        </a:rPr>
                        <a:t>2.</a:t>
                      </a:r>
                      <a:r>
                        <a:rPr lang="zh-CN" altLang="en-US" sz="2400">
                          <a:sym typeface="+mn-ea"/>
                        </a:rPr>
                        <a:t>对各县（市、区）农业农村部门在重污染天气下秸秆、垃圾露天焚烧进行督导检查。</a:t>
                      </a:r>
                      <a:endParaRPr lang="zh-CN" altLang="en-US" sz="2400">
                        <a:sym typeface="+mn-ea"/>
                      </a:endParaRPr>
                    </a:p>
                  </a:txBody>
                  <a:tcPr anchor="ctr" anchorCtr="0"/>
                </a:tc>
              </a:tr>
            </a:tbl>
          </a:graphicData>
        </a:graphic>
      </p:graphicFrame>
      <p:sp>
        <p:nvSpPr>
          <p:cNvPr id="2" name="@这不是阿燊"/>
          <p:cNvSpPr/>
          <p:nvPr>
            <p:custDataLst>
              <p:tags r:id="rId2"/>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预案编制和动态完善的责任体系</a:t>
            </a:r>
            <a:endParaRPr lang="zh-CN" sz="2000" dirty="0" smtClean="0">
              <a:solidFill>
                <a:schemeClr val="bg1"/>
              </a:solidFill>
              <a:latin typeface="微软雅黑" panose="020B0503020204020204" charset="-122"/>
              <a:ea typeface="微软雅黑" panose="020B0503020204020204" charset="-122"/>
              <a:sym typeface="+mn-ea"/>
            </a:endParaRPr>
          </a:p>
        </p:txBody>
      </p:sp>
      <p:sp>
        <p:nvSpPr>
          <p:cNvPr id="3" name="文本框 2"/>
          <p:cNvSpPr txBox="1"/>
          <p:nvPr/>
        </p:nvSpPr>
        <p:spPr>
          <a:xfrm>
            <a:off x="76835" y="629920"/>
            <a:ext cx="4411345" cy="563245"/>
          </a:xfrm>
          <a:prstGeom prst="rect">
            <a:avLst/>
          </a:prstGeom>
        </p:spPr>
        <p:txBody>
          <a:bodyPr wrap="square">
            <a:noAutofit/>
          </a:bodyPr>
          <a:p>
            <a:pPr marL="0" indent="400050" algn="l" defTabSz="266700">
              <a:lnSpc>
                <a:spcPts val="2800"/>
              </a:lnSpc>
              <a:spcBef>
                <a:spcPct val="0"/>
              </a:spcBef>
              <a:spcAft>
                <a:spcPct val="0"/>
              </a:spcAft>
            </a:pPr>
            <a:r>
              <a:rPr lang="zh-CN" sz="2400" b="1">
                <a:latin typeface="黑体" panose="02010609060101010101" charset="-122"/>
                <a:ea typeface="黑体" panose="02010609060101010101" charset="-122"/>
              </a:rPr>
              <a:t>（一）政府、部门责任清单</a:t>
            </a:r>
            <a:endParaRPr lang="zh-CN" altLang="en-US" sz="2400" b="1">
              <a:latin typeface="黑体" panose="02010609060101010101" charset="-122"/>
              <a:ea typeface="黑体" panose="02010609060101010101" charset="-122"/>
            </a:endParaRPr>
          </a:p>
        </p:txBody>
      </p:sp>
    </p:spTree>
  </p:cSld>
  <p:clrMapOvr>
    <a:masterClrMapping/>
  </p:clrMapOvr>
  <p:transition spd="slow" advTm="3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custDataLst>
              <p:tags r:id="rId1"/>
            </p:custDataLst>
          </p:nvPr>
        </p:nvGraphicFramePr>
        <p:xfrm>
          <a:off x="508635" y="1076325"/>
          <a:ext cx="10753090" cy="5012055"/>
        </p:xfrm>
        <a:graphic>
          <a:graphicData uri="http://schemas.openxmlformats.org/drawingml/2006/table">
            <a:tbl>
              <a:tblPr firstRow="1" bandRow="1">
                <a:tableStyleId>{5C22544A-7EE6-4342-B048-85BDC9FD1C3A}</a:tableStyleId>
              </a:tblPr>
              <a:tblGrid>
                <a:gridCol w="2827020"/>
                <a:gridCol w="7926070"/>
              </a:tblGrid>
              <a:tr h="600710">
                <a:tc gridSpan="2">
                  <a:txBody>
                    <a:bodyPr/>
                    <a:p>
                      <a:pPr algn="ctr">
                        <a:buNone/>
                      </a:pPr>
                      <a:r>
                        <a:rPr lang="zh-CN" altLang="en-US" sz="3200" b="0">
                          <a:solidFill>
                            <a:schemeClr val="tx1"/>
                          </a:solidFill>
                        </a:rPr>
                        <a:t>部门层面</a:t>
                      </a:r>
                      <a:endParaRPr lang="zh-CN" altLang="en-US" sz="3200" b="0">
                        <a:solidFill>
                          <a:schemeClr val="tx1"/>
                        </a:solidFill>
                      </a:endParaRPr>
                    </a:p>
                  </a:txBody>
                  <a:tcPr anchor="ctr" anchorCtr="0"/>
                </a:tc>
                <a:tc hMerge="1">
                  <a:tcPr anchor="ctr" anchorCtr="0"/>
                </a:tc>
              </a:tr>
              <a:tr h="1140460">
                <a:tc rowSpan="4">
                  <a:txBody>
                    <a:bodyPr/>
                    <a:p>
                      <a:pPr algn="ctr">
                        <a:buNone/>
                      </a:pPr>
                      <a:r>
                        <a:rPr lang="en-US" altLang="zh-CN" sz="2400"/>
                        <a:t>6</a:t>
                      </a:r>
                      <a:r>
                        <a:rPr lang="zh-CN" altLang="en-US" sz="2400"/>
                        <a:t>、</a:t>
                      </a:r>
                      <a:r>
                        <a:rPr lang="zh-CN" altLang="en-US" sz="2400">
                          <a:sym typeface="优设标题黑" panose="00000500000000000000" pitchFamily="2" charset="-122"/>
                        </a:rPr>
                        <a:t>市公安局</a:t>
                      </a:r>
                      <a:endParaRPr lang="zh-CN" altLang="en-US" sz="2400">
                        <a:sym typeface="优设标题黑" panose="00000500000000000000" pitchFamily="2" charset="-122"/>
                      </a:endParaRPr>
                    </a:p>
                  </a:txBody>
                  <a:tcPr anchor="ctr" anchorCtr="0"/>
                </a:tc>
                <a:tc>
                  <a:txBody>
                    <a:bodyPr/>
                    <a:p>
                      <a:pPr algn="l">
                        <a:buNone/>
                      </a:pPr>
                      <a:r>
                        <a:rPr lang="en-US" altLang="zh-CN" sz="2400">
                          <a:sym typeface="+mn-ea"/>
                        </a:rPr>
                        <a:t>1.编制本部门《重污染天气应急响应实施方案》</a:t>
                      </a:r>
                      <a:r>
                        <a:rPr lang="zh-CN" altLang="en-US" sz="2400">
                          <a:sym typeface="+mn-ea"/>
                        </a:rPr>
                        <a:t>。</a:t>
                      </a:r>
                      <a:endParaRPr lang="zh-CN" altLang="en-US" sz="2400">
                        <a:sym typeface="+mn-ea"/>
                      </a:endParaRPr>
                    </a:p>
                  </a:txBody>
                  <a:tcPr anchor="ctr" anchorCtr="0"/>
                </a:tc>
              </a:tr>
              <a:tr h="980440">
                <a:tc vMerge="1">
                  <a:tcPr anchor="ctr" anchorCtr="0"/>
                </a:tc>
                <a:tc>
                  <a:txBody>
                    <a:bodyPr/>
                    <a:p>
                      <a:pPr algn="l">
                        <a:buNone/>
                      </a:pPr>
                      <a:r>
                        <a:rPr lang="en-US" altLang="zh-CN" sz="2400">
                          <a:sym typeface="+mn-ea"/>
                        </a:rPr>
                        <a:t>2.按照重污染天气预警要求，严格落实中重型柴油及燃气货车禁行、绕行措施</a:t>
                      </a:r>
                      <a:r>
                        <a:rPr lang="zh-CN" altLang="en-US" sz="2400">
                          <a:sym typeface="+mn-ea"/>
                        </a:rPr>
                        <a:t>。</a:t>
                      </a:r>
                      <a:endParaRPr lang="zh-CN" altLang="en-US" sz="2400">
                        <a:sym typeface="+mn-ea"/>
                      </a:endParaRPr>
                    </a:p>
                  </a:txBody>
                  <a:tcPr anchor="ctr" anchorCtr="0"/>
                </a:tc>
              </a:tr>
              <a:tr h="980440">
                <a:tc vMerge="1">
                  <a:tcPr anchor="ctr" anchorCtr="0"/>
                </a:tc>
                <a:tc>
                  <a:txBody>
                    <a:bodyPr/>
                    <a:p>
                      <a:pPr algn="l">
                        <a:buNone/>
                      </a:pPr>
                      <a:r>
                        <a:rPr lang="en-US" altLang="zh-CN" sz="2400">
                          <a:sym typeface="+mn-ea"/>
                        </a:rPr>
                        <a:t>3.配合开展渣土车管控工作，加大对渣土车、砂石车等违反规定上路行驶的检查执法力度</a:t>
                      </a:r>
                      <a:r>
                        <a:rPr lang="zh-CN" altLang="en-US" sz="2400">
                          <a:sym typeface="+mn-ea"/>
                        </a:rPr>
                        <a:t>。</a:t>
                      </a:r>
                      <a:endParaRPr lang="zh-CN" altLang="en-US" sz="2400">
                        <a:sym typeface="+mn-ea"/>
                      </a:endParaRPr>
                    </a:p>
                  </a:txBody>
                  <a:tcPr anchor="ctr" anchorCtr="0"/>
                </a:tc>
              </a:tr>
              <a:tr h="1310005">
                <a:tc vMerge="1">
                  <a:tcPr anchor="ctr" anchorCtr="0"/>
                </a:tc>
                <a:tc>
                  <a:txBody>
                    <a:bodyPr/>
                    <a:p>
                      <a:pPr algn="l">
                        <a:buNone/>
                      </a:pPr>
                      <a:r>
                        <a:rPr lang="en-US" altLang="zh-CN" sz="2400">
                          <a:sym typeface="+mn-ea"/>
                        </a:rPr>
                        <a:t>4.对各县（市、区）公安部门响应措施落实情况进行督导检查</a:t>
                      </a:r>
                      <a:r>
                        <a:rPr lang="zh-CN" altLang="en-US" sz="2400">
                          <a:sym typeface="+mn-ea"/>
                        </a:rPr>
                        <a:t>。</a:t>
                      </a:r>
                      <a:endParaRPr lang="zh-CN" altLang="en-US" sz="2400">
                        <a:sym typeface="+mn-ea"/>
                      </a:endParaRPr>
                    </a:p>
                  </a:txBody>
                  <a:tcPr anchor="ctr" anchorCtr="0"/>
                </a:tc>
              </a:tr>
            </a:tbl>
          </a:graphicData>
        </a:graphic>
      </p:graphicFrame>
      <p:sp>
        <p:nvSpPr>
          <p:cNvPr id="2" name="@这不是阿燊"/>
          <p:cNvSpPr/>
          <p:nvPr>
            <p:custDataLst>
              <p:tags r:id="rId2"/>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预案编制和动态完善的责任体系</a:t>
            </a:r>
            <a:endParaRPr lang="zh-CN" sz="2000" dirty="0" smtClean="0">
              <a:solidFill>
                <a:schemeClr val="bg1"/>
              </a:solidFill>
              <a:latin typeface="微软雅黑" panose="020B0503020204020204" charset="-122"/>
              <a:ea typeface="微软雅黑" panose="020B0503020204020204" charset="-122"/>
              <a:sym typeface="+mn-ea"/>
            </a:endParaRPr>
          </a:p>
        </p:txBody>
      </p:sp>
      <p:sp>
        <p:nvSpPr>
          <p:cNvPr id="3" name="文本框 2"/>
          <p:cNvSpPr txBox="1"/>
          <p:nvPr/>
        </p:nvSpPr>
        <p:spPr>
          <a:xfrm>
            <a:off x="76835" y="629920"/>
            <a:ext cx="4411345" cy="563245"/>
          </a:xfrm>
          <a:prstGeom prst="rect">
            <a:avLst/>
          </a:prstGeom>
        </p:spPr>
        <p:txBody>
          <a:bodyPr wrap="square">
            <a:noAutofit/>
          </a:bodyPr>
          <a:p>
            <a:pPr marL="0" indent="400050" algn="l" defTabSz="266700">
              <a:lnSpc>
                <a:spcPts val="2800"/>
              </a:lnSpc>
              <a:spcBef>
                <a:spcPct val="0"/>
              </a:spcBef>
              <a:spcAft>
                <a:spcPct val="0"/>
              </a:spcAft>
            </a:pPr>
            <a:r>
              <a:rPr lang="zh-CN" sz="2400" b="1">
                <a:latin typeface="黑体" panose="02010609060101010101" charset="-122"/>
                <a:ea typeface="黑体" panose="02010609060101010101" charset="-122"/>
              </a:rPr>
              <a:t>（一）政府、部门责任清单</a:t>
            </a:r>
            <a:endParaRPr lang="zh-CN" altLang="en-US" sz="2400" b="1">
              <a:latin typeface="黑体" panose="02010609060101010101" charset="-122"/>
              <a:ea typeface="黑体" panose="02010609060101010101" charset="-122"/>
            </a:endParaRPr>
          </a:p>
        </p:txBody>
      </p:sp>
    </p:spTree>
  </p:cSld>
  <p:clrMapOvr>
    <a:masterClrMapping/>
  </p:clrMapOvr>
  <p:transition spd="slow" advTm="3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custDataLst>
              <p:tags r:id="rId1"/>
            </p:custDataLst>
          </p:nvPr>
        </p:nvGraphicFramePr>
        <p:xfrm>
          <a:off x="508635" y="1076325"/>
          <a:ext cx="10774045" cy="4072255"/>
        </p:xfrm>
        <a:graphic>
          <a:graphicData uri="http://schemas.openxmlformats.org/drawingml/2006/table">
            <a:tbl>
              <a:tblPr firstRow="1" bandRow="1">
                <a:tableStyleId>{5C22544A-7EE6-4342-B048-85BDC9FD1C3A}</a:tableStyleId>
              </a:tblPr>
              <a:tblGrid>
                <a:gridCol w="2832735"/>
                <a:gridCol w="7941310"/>
              </a:tblGrid>
              <a:tr h="933450">
                <a:tc gridSpan="2">
                  <a:txBody>
                    <a:bodyPr/>
                    <a:p>
                      <a:pPr algn="ctr">
                        <a:buNone/>
                      </a:pPr>
                      <a:r>
                        <a:rPr lang="zh-CN" altLang="en-US" sz="3200" b="0">
                          <a:solidFill>
                            <a:schemeClr val="tx1"/>
                          </a:solidFill>
                        </a:rPr>
                        <a:t>部门层面</a:t>
                      </a:r>
                      <a:endParaRPr lang="zh-CN" altLang="en-US" sz="3200" b="0">
                        <a:solidFill>
                          <a:schemeClr val="tx1"/>
                        </a:solidFill>
                      </a:endParaRPr>
                    </a:p>
                  </a:txBody>
                  <a:tcPr anchor="ctr" anchorCtr="0"/>
                </a:tc>
                <a:tc hMerge="1">
                  <a:tcPr anchor="ctr" anchorCtr="0"/>
                </a:tc>
              </a:tr>
              <a:tr h="1583690">
                <a:tc rowSpan="2">
                  <a:txBody>
                    <a:bodyPr/>
                    <a:p>
                      <a:pPr algn="ctr">
                        <a:buNone/>
                      </a:pPr>
                      <a:r>
                        <a:rPr lang="en-US" altLang="zh-CN" sz="2400"/>
                        <a:t>7</a:t>
                      </a:r>
                      <a:r>
                        <a:rPr lang="zh-CN" altLang="en-US" sz="2400"/>
                        <a:t>、市自然资源和规划局</a:t>
                      </a:r>
                      <a:endParaRPr lang="zh-CN" altLang="en-US" sz="2400"/>
                    </a:p>
                  </a:txBody>
                  <a:tcPr anchor="ctr" anchorCtr="0"/>
                </a:tc>
                <a:tc>
                  <a:txBody>
                    <a:bodyPr/>
                    <a:p>
                      <a:pPr algn="l">
                        <a:buNone/>
                      </a:pPr>
                      <a:r>
                        <a:rPr lang="en-US" altLang="zh-CN" sz="2400">
                          <a:sym typeface="+mn-ea"/>
                        </a:rPr>
                        <a:t>1.</a:t>
                      </a:r>
                      <a:r>
                        <a:rPr lang="zh-CN" altLang="en-US" sz="2400">
                          <a:sym typeface="+mn-ea"/>
                        </a:rPr>
                        <a:t>编制本部门《重污染天气应急响应实施方案》。</a:t>
                      </a:r>
                      <a:endParaRPr lang="zh-CN" altLang="en-US" sz="2400"/>
                    </a:p>
                  </a:txBody>
                  <a:tcPr anchor="ctr" anchorCtr="0"/>
                </a:tc>
              </a:tr>
              <a:tr h="1555115">
                <a:tc vMerge="1">
                  <a:tcPr anchor="ctr" anchorCtr="0"/>
                </a:tc>
                <a:tc>
                  <a:txBody>
                    <a:bodyPr/>
                    <a:p>
                      <a:pPr algn="l">
                        <a:buNone/>
                      </a:pPr>
                      <a:r>
                        <a:rPr lang="en-US" altLang="zh-CN" sz="2400">
                          <a:sym typeface="+mn-ea"/>
                        </a:rPr>
                        <a:t>2.</a:t>
                      </a:r>
                      <a:r>
                        <a:rPr lang="zh-CN" altLang="en-US" sz="2400">
                          <a:sym typeface="+mn-ea"/>
                        </a:rPr>
                        <a:t>对各县（市、区）自然资源部门在重污染天气下矿山管理等职责落实情况进行督导检查。</a:t>
                      </a:r>
                      <a:endParaRPr lang="zh-CN" altLang="en-US" sz="2400"/>
                    </a:p>
                  </a:txBody>
                  <a:tcPr anchor="ctr" anchorCtr="0"/>
                </a:tc>
              </a:tr>
            </a:tbl>
          </a:graphicData>
        </a:graphic>
      </p:graphicFrame>
      <p:sp>
        <p:nvSpPr>
          <p:cNvPr id="2" name="@这不是阿燊"/>
          <p:cNvSpPr/>
          <p:nvPr>
            <p:custDataLst>
              <p:tags r:id="rId2"/>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预案编制和动态完善的责任体系</a:t>
            </a:r>
            <a:endParaRPr lang="zh-CN" sz="2000" dirty="0" smtClean="0">
              <a:solidFill>
                <a:schemeClr val="bg1"/>
              </a:solidFill>
              <a:latin typeface="微软雅黑" panose="020B0503020204020204" charset="-122"/>
              <a:ea typeface="微软雅黑" panose="020B0503020204020204" charset="-122"/>
              <a:sym typeface="+mn-ea"/>
            </a:endParaRPr>
          </a:p>
        </p:txBody>
      </p:sp>
      <p:sp>
        <p:nvSpPr>
          <p:cNvPr id="3" name="文本框 2"/>
          <p:cNvSpPr txBox="1"/>
          <p:nvPr/>
        </p:nvSpPr>
        <p:spPr>
          <a:xfrm>
            <a:off x="76835" y="629920"/>
            <a:ext cx="4411345" cy="563245"/>
          </a:xfrm>
          <a:prstGeom prst="rect">
            <a:avLst/>
          </a:prstGeom>
        </p:spPr>
        <p:txBody>
          <a:bodyPr wrap="square">
            <a:noAutofit/>
          </a:bodyPr>
          <a:p>
            <a:pPr marL="0" indent="400050" algn="l" defTabSz="266700">
              <a:lnSpc>
                <a:spcPts val="2800"/>
              </a:lnSpc>
              <a:spcBef>
                <a:spcPct val="0"/>
              </a:spcBef>
              <a:spcAft>
                <a:spcPct val="0"/>
              </a:spcAft>
            </a:pPr>
            <a:r>
              <a:rPr lang="zh-CN" sz="2400" b="1">
                <a:latin typeface="黑体" panose="02010609060101010101" charset="-122"/>
                <a:ea typeface="黑体" panose="02010609060101010101" charset="-122"/>
              </a:rPr>
              <a:t>（一）政府、部门责任清单</a:t>
            </a:r>
            <a:endParaRPr lang="zh-CN" altLang="en-US" sz="2400" b="1">
              <a:latin typeface="黑体" panose="02010609060101010101" charset="-122"/>
              <a:ea typeface="黑体" panose="02010609060101010101" charset="-122"/>
            </a:endParaRPr>
          </a:p>
        </p:txBody>
      </p:sp>
    </p:spTree>
  </p:cSld>
  <p:clrMapOvr>
    <a:masterClrMapping/>
  </p:clrMapOvr>
  <p:transition spd="slow" advTm="3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custDataLst>
              <p:tags r:id="rId1"/>
            </p:custDataLst>
          </p:nvPr>
        </p:nvGraphicFramePr>
        <p:xfrm>
          <a:off x="508635" y="1076325"/>
          <a:ext cx="10834370" cy="3921760"/>
        </p:xfrm>
        <a:graphic>
          <a:graphicData uri="http://schemas.openxmlformats.org/drawingml/2006/table">
            <a:tbl>
              <a:tblPr firstRow="1" bandRow="1">
                <a:tableStyleId>{5C22544A-7EE6-4342-B048-85BDC9FD1C3A}</a:tableStyleId>
              </a:tblPr>
              <a:tblGrid>
                <a:gridCol w="2848610"/>
                <a:gridCol w="7985760"/>
              </a:tblGrid>
              <a:tr h="899160">
                <a:tc gridSpan="2">
                  <a:txBody>
                    <a:bodyPr/>
                    <a:p>
                      <a:pPr algn="ctr">
                        <a:buNone/>
                      </a:pPr>
                      <a:r>
                        <a:rPr lang="zh-CN" altLang="en-US" sz="3200" b="0">
                          <a:solidFill>
                            <a:schemeClr val="tx1"/>
                          </a:solidFill>
                        </a:rPr>
                        <a:t>部门层面</a:t>
                      </a:r>
                      <a:endParaRPr lang="zh-CN" altLang="en-US" sz="3200" b="0">
                        <a:solidFill>
                          <a:schemeClr val="tx1"/>
                        </a:solidFill>
                      </a:endParaRPr>
                    </a:p>
                  </a:txBody>
                  <a:tcPr anchor="ctr" anchorCtr="0"/>
                </a:tc>
                <a:tc hMerge="1">
                  <a:tcPr anchor="ctr" anchorCtr="0"/>
                </a:tc>
              </a:tr>
              <a:tr h="1525270">
                <a:tc rowSpan="2">
                  <a:txBody>
                    <a:bodyPr/>
                    <a:p>
                      <a:pPr algn="ctr">
                        <a:buNone/>
                      </a:pPr>
                      <a:r>
                        <a:rPr lang="en-US" altLang="zh-CN" sz="2400"/>
                        <a:t>8</a:t>
                      </a:r>
                      <a:r>
                        <a:rPr lang="zh-CN" altLang="en-US" sz="2400"/>
                        <a:t>、</a:t>
                      </a:r>
                      <a:r>
                        <a:rPr lang="zh-CN" altLang="en-US" sz="2400">
                          <a:sym typeface="优设标题黑" panose="00000500000000000000" pitchFamily="2" charset="-122"/>
                        </a:rPr>
                        <a:t>市委宣传部</a:t>
                      </a:r>
                      <a:endParaRPr lang="zh-CN" altLang="en-US" sz="2400">
                        <a:sym typeface="优设标题黑" panose="00000500000000000000" pitchFamily="2" charset="-122"/>
                      </a:endParaRPr>
                    </a:p>
                  </a:txBody>
                  <a:tcPr anchor="ctr" anchorCtr="0"/>
                </a:tc>
                <a:tc>
                  <a:txBody>
                    <a:bodyPr/>
                    <a:p>
                      <a:pPr algn="l">
                        <a:buNone/>
                      </a:pPr>
                      <a:r>
                        <a:rPr lang="en-US" altLang="zh-CN" sz="2400">
                          <a:sym typeface="+mn-ea"/>
                        </a:rPr>
                        <a:t>1.</a:t>
                      </a:r>
                      <a:r>
                        <a:rPr lang="zh-CN" altLang="en-US" sz="2400">
                          <a:sym typeface="+mn-ea"/>
                        </a:rPr>
                        <a:t>做好重污染天气应急宣传工作。</a:t>
                      </a:r>
                      <a:endParaRPr lang="zh-CN" altLang="en-US" sz="2400">
                        <a:sym typeface="+mn-ea"/>
                      </a:endParaRPr>
                    </a:p>
                  </a:txBody>
                  <a:tcPr anchor="ctr" anchorCtr="0"/>
                </a:tc>
              </a:tr>
              <a:tr h="1497330">
                <a:tc vMerge="1">
                  <a:tcPr anchor="ctr" anchorCtr="0"/>
                </a:tc>
                <a:tc>
                  <a:txBody>
                    <a:bodyPr/>
                    <a:p>
                      <a:pPr algn="l">
                        <a:buNone/>
                      </a:pPr>
                      <a:r>
                        <a:rPr lang="en-US" altLang="zh-CN" sz="2400">
                          <a:sym typeface="+mn-ea"/>
                        </a:rPr>
                        <a:t>2.</a:t>
                      </a:r>
                      <a:r>
                        <a:rPr lang="zh-CN" altLang="en-US" sz="2400">
                          <a:sym typeface="+mn-ea"/>
                        </a:rPr>
                        <a:t>负责组织、督导市广播电视台和报社等媒体根据重污染天气预警等级及时准确向公众发布相应等级的预警、应急信息。</a:t>
                      </a:r>
                      <a:endParaRPr lang="zh-CN" altLang="en-US" sz="2400">
                        <a:sym typeface="+mn-ea"/>
                      </a:endParaRPr>
                    </a:p>
                  </a:txBody>
                  <a:tcPr anchor="ctr" anchorCtr="0"/>
                </a:tc>
              </a:tr>
            </a:tbl>
          </a:graphicData>
        </a:graphic>
      </p:graphicFrame>
      <p:sp>
        <p:nvSpPr>
          <p:cNvPr id="2" name="@这不是阿燊"/>
          <p:cNvSpPr/>
          <p:nvPr>
            <p:custDataLst>
              <p:tags r:id="rId2"/>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预案编制和动态完善的责任体系</a:t>
            </a:r>
            <a:endParaRPr lang="zh-CN" sz="2000" dirty="0" smtClean="0">
              <a:solidFill>
                <a:schemeClr val="bg1"/>
              </a:solidFill>
              <a:latin typeface="微软雅黑" panose="020B0503020204020204" charset="-122"/>
              <a:ea typeface="微软雅黑" panose="020B0503020204020204" charset="-122"/>
              <a:sym typeface="+mn-ea"/>
            </a:endParaRPr>
          </a:p>
        </p:txBody>
      </p:sp>
      <p:sp>
        <p:nvSpPr>
          <p:cNvPr id="3" name="文本框 2"/>
          <p:cNvSpPr txBox="1"/>
          <p:nvPr/>
        </p:nvSpPr>
        <p:spPr>
          <a:xfrm>
            <a:off x="76835" y="629920"/>
            <a:ext cx="4411345" cy="563245"/>
          </a:xfrm>
          <a:prstGeom prst="rect">
            <a:avLst/>
          </a:prstGeom>
        </p:spPr>
        <p:txBody>
          <a:bodyPr wrap="square">
            <a:noAutofit/>
          </a:bodyPr>
          <a:p>
            <a:pPr marL="0" indent="400050" algn="l" defTabSz="266700">
              <a:lnSpc>
                <a:spcPts val="2800"/>
              </a:lnSpc>
              <a:spcBef>
                <a:spcPct val="0"/>
              </a:spcBef>
              <a:spcAft>
                <a:spcPct val="0"/>
              </a:spcAft>
            </a:pPr>
            <a:r>
              <a:rPr lang="zh-CN" sz="2400" b="1">
                <a:latin typeface="黑体" panose="02010609060101010101" charset="-122"/>
                <a:ea typeface="黑体" panose="02010609060101010101" charset="-122"/>
              </a:rPr>
              <a:t>（一）政府、部门责任清单</a:t>
            </a:r>
            <a:endParaRPr lang="zh-CN" altLang="en-US" sz="2400" b="1">
              <a:latin typeface="黑体" panose="02010609060101010101" charset="-122"/>
              <a:ea typeface="黑体" panose="02010609060101010101" charset="-122"/>
            </a:endParaRPr>
          </a:p>
        </p:txBody>
      </p:sp>
    </p:spTree>
  </p:cSld>
  <p:clrMapOvr>
    <a:masterClrMapping/>
  </p:clrMapOvr>
  <p:transition spd="slow" advTm="3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custDataLst>
              <p:tags r:id="rId1"/>
            </p:custDataLst>
          </p:nvPr>
        </p:nvGraphicFramePr>
        <p:xfrm>
          <a:off x="508635" y="1076325"/>
          <a:ext cx="10854690" cy="4579620"/>
        </p:xfrm>
        <a:graphic>
          <a:graphicData uri="http://schemas.openxmlformats.org/drawingml/2006/table">
            <a:tbl>
              <a:tblPr firstRow="1" bandRow="1">
                <a:tableStyleId>{5C22544A-7EE6-4342-B048-85BDC9FD1C3A}</a:tableStyleId>
              </a:tblPr>
              <a:tblGrid>
                <a:gridCol w="2853690"/>
                <a:gridCol w="8001000"/>
              </a:tblGrid>
              <a:tr h="713740">
                <a:tc gridSpan="2">
                  <a:txBody>
                    <a:bodyPr/>
                    <a:p>
                      <a:pPr algn="ctr">
                        <a:buNone/>
                      </a:pPr>
                      <a:r>
                        <a:rPr lang="zh-CN" altLang="en-US" sz="3200" b="0">
                          <a:solidFill>
                            <a:schemeClr val="tx1"/>
                          </a:solidFill>
                        </a:rPr>
                        <a:t>部门层面</a:t>
                      </a:r>
                      <a:endParaRPr lang="zh-CN" altLang="en-US" sz="3200" b="0">
                        <a:solidFill>
                          <a:schemeClr val="tx1"/>
                        </a:solidFill>
                      </a:endParaRPr>
                    </a:p>
                  </a:txBody>
                  <a:tcPr anchor="ctr" anchorCtr="0"/>
                </a:tc>
                <a:tc hMerge="1">
                  <a:tcPr anchor="ctr" anchorCtr="0"/>
                </a:tc>
              </a:tr>
              <a:tr h="1210945">
                <a:tc rowSpan="3">
                  <a:txBody>
                    <a:bodyPr/>
                    <a:p>
                      <a:pPr algn="ctr">
                        <a:buNone/>
                      </a:pPr>
                      <a:r>
                        <a:rPr lang="en-US" altLang="zh-CN" sz="2400"/>
                        <a:t>9</a:t>
                      </a:r>
                      <a:r>
                        <a:rPr lang="zh-CN" altLang="en-US" sz="2400"/>
                        <a:t>、</a:t>
                      </a:r>
                      <a:r>
                        <a:rPr lang="zh-CN" altLang="en-US" sz="2400">
                          <a:sym typeface="优设标题黑" panose="00000500000000000000" pitchFamily="2" charset="-122"/>
                        </a:rPr>
                        <a:t>市供电公司</a:t>
                      </a:r>
                      <a:endParaRPr lang="zh-CN" altLang="en-US" sz="2400">
                        <a:sym typeface="优设标题黑" panose="00000500000000000000" pitchFamily="2" charset="-122"/>
                      </a:endParaRPr>
                    </a:p>
                  </a:txBody>
                  <a:tcPr anchor="ctr" anchorCtr="0"/>
                </a:tc>
                <a:tc>
                  <a:txBody>
                    <a:bodyPr/>
                    <a:p>
                      <a:pPr algn="l">
                        <a:buNone/>
                      </a:pPr>
                      <a:r>
                        <a:rPr lang="en-US" altLang="zh-CN" sz="2400">
                          <a:sym typeface="+mn-ea"/>
                        </a:rPr>
                        <a:t>1.</a:t>
                      </a:r>
                      <a:r>
                        <a:rPr lang="zh-CN" altLang="en-US" sz="2400">
                          <a:sym typeface="+mn-ea"/>
                        </a:rPr>
                        <a:t>编制本部门《重污染天气应急响应实施方案》。</a:t>
                      </a:r>
                      <a:endParaRPr lang="zh-CN" altLang="en-US" sz="2400">
                        <a:sym typeface="+mn-ea"/>
                      </a:endParaRPr>
                    </a:p>
                  </a:txBody>
                  <a:tcPr anchor="ctr" anchorCtr="0"/>
                </a:tc>
              </a:tr>
              <a:tr h="1054735">
                <a:tc vMerge="1">
                  <a:tcPr anchor="ctr" anchorCtr="0"/>
                </a:tc>
                <a:tc>
                  <a:txBody>
                    <a:bodyPr/>
                    <a:p>
                      <a:pPr algn="l">
                        <a:buNone/>
                      </a:pPr>
                      <a:r>
                        <a:rPr lang="en-US" altLang="zh-CN" sz="2400">
                          <a:sym typeface="+mn-ea"/>
                        </a:rPr>
                        <a:t>2.</a:t>
                      </a:r>
                      <a:r>
                        <a:rPr lang="zh-CN" altLang="en-US" sz="2400">
                          <a:sym typeface="+mn-ea"/>
                        </a:rPr>
                        <a:t>负责统计分析重污染天气预警期间用电负荷情况。</a:t>
                      </a:r>
                      <a:endParaRPr lang="zh-CN" altLang="en-US" sz="2400">
                        <a:sym typeface="+mn-ea"/>
                      </a:endParaRPr>
                    </a:p>
                  </a:txBody>
                  <a:tcPr anchor="ctr" anchorCtr="0"/>
                </a:tc>
              </a:tr>
              <a:tr h="1600200">
                <a:tc vMerge="1">
                  <a:tcPr anchor="ctr" anchorCtr="0"/>
                </a:tc>
                <a:tc>
                  <a:txBody>
                    <a:bodyPr/>
                    <a:p>
                      <a:pPr>
                        <a:buNone/>
                      </a:pPr>
                      <a:r>
                        <a:rPr lang="en-US" altLang="zh-CN" sz="2400">
                          <a:sym typeface="+mn-ea"/>
                        </a:rPr>
                        <a:t>3.</a:t>
                      </a:r>
                      <a:r>
                        <a:rPr lang="zh-CN" altLang="en-US" sz="2400">
                          <a:sym typeface="+mn-ea"/>
                        </a:rPr>
                        <a:t>配合做好停、限产企业用电量统计分析工作。</a:t>
                      </a:r>
                      <a:endParaRPr lang="zh-CN" altLang="en-US" sz="2400">
                        <a:sym typeface="+mn-ea"/>
                      </a:endParaRPr>
                    </a:p>
                  </a:txBody>
                  <a:tcPr anchor="ctr" anchorCtr="0"/>
                </a:tc>
              </a:tr>
            </a:tbl>
          </a:graphicData>
        </a:graphic>
      </p:graphicFrame>
      <p:sp>
        <p:nvSpPr>
          <p:cNvPr id="2" name="@这不是阿燊"/>
          <p:cNvSpPr/>
          <p:nvPr>
            <p:custDataLst>
              <p:tags r:id="rId2"/>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预案编制和动态完善的责任体系</a:t>
            </a:r>
            <a:endParaRPr lang="zh-CN" sz="2000" dirty="0" smtClean="0">
              <a:solidFill>
                <a:schemeClr val="bg1"/>
              </a:solidFill>
              <a:latin typeface="微软雅黑" panose="020B0503020204020204" charset="-122"/>
              <a:ea typeface="微软雅黑" panose="020B0503020204020204" charset="-122"/>
              <a:sym typeface="+mn-ea"/>
            </a:endParaRPr>
          </a:p>
        </p:txBody>
      </p:sp>
      <p:sp>
        <p:nvSpPr>
          <p:cNvPr id="3" name="文本框 2"/>
          <p:cNvSpPr txBox="1"/>
          <p:nvPr/>
        </p:nvSpPr>
        <p:spPr>
          <a:xfrm>
            <a:off x="76835" y="629920"/>
            <a:ext cx="4411345" cy="563245"/>
          </a:xfrm>
          <a:prstGeom prst="rect">
            <a:avLst/>
          </a:prstGeom>
        </p:spPr>
        <p:txBody>
          <a:bodyPr wrap="square">
            <a:noAutofit/>
          </a:bodyPr>
          <a:p>
            <a:pPr marL="0" indent="400050" algn="l" defTabSz="266700">
              <a:lnSpc>
                <a:spcPts val="2800"/>
              </a:lnSpc>
              <a:spcBef>
                <a:spcPct val="0"/>
              </a:spcBef>
              <a:spcAft>
                <a:spcPct val="0"/>
              </a:spcAft>
            </a:pPr>
            <a:r>
              <a:rPr lang="zh-CN" sz="2400" b="1">
                <a:latin typeface="黑体" panose="02010609060101010101" charset="-122"/>
                <a:ea typeface="黑体" panose="02010609060101010101" charset="-122"/>
              </a:rPr>
              <a:t>（一）政府、部门责任清单</a:t>
            </a:r>
            <a:endParaRPr lang="zh-CN" altLang="en-US" sz="2400" b="1">
              <a:latin typeface="黑体" panose="02010609060101010101" charset="-122"/>
              <a:ea typeface="黑体" panose="02010609060101010101" charset="-122"/>
            </a:endParaRPr>
          </a:p>
        </p:txBody>
      </p:sp>
    </p:spTree>
  </p:cSld>
  <p:clrMapOvr>
    <a:masterClrMapping/>
  </p:clrMapOvr>
  <p:transition spd="slow" advTm="3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0" y="80391"/>
            <a:ext cx="12192000" cy="6845807"/>
          </a:xfrm>
          <a:prstGeom prst="rect">
            <a:avLst/>
          </a:prstGeom>
        </p:spPr>
      </p:pic>
      <p:pic>
        <p:nvPicPr>
          <p:cNvPr id="32" name="图片 31"/>
          <p:cNvPicPr>
            <a:picLocks noChangeAspect="1"/>
          </p:cNvPicPr>
          <p:nvPr/>
        </p:nvPicPr>
        <p:blipFill>
          <a:blip r:embed="rId2"/>
          <a:stretch>
            <a:fillRect/>
          </a:stretch>
        </p:blipFill>
        <p:spPr>
          <a:xfrm>
            <a:off x="0" y="4931570"/>
            <a:ext cx="12192000" cy="1633728"/>
          </a:xfrm>
          <a:prstGeom prst="rect">
            <a:avLst/>
          </a:prstGeom>
        </p:spPr>
      </p:pic>
      <p:sp>
        <p:nvSpPr>
          <p:cNvPr id="8" name="@这不是阿燊"/>
          <p:cNvSpPr txBox="1"/>
          <p:nvPr/>
        </p:nvSpPr>
        <p:spPr>
          <a:xfrm>
            <a:off x="635" y="2828925"/>
            <a:ext cx="2733675" cy="1198880"/>
          </a:xfrm>
          <a:prstGeom prst="rect">
            <a:avLst/>
          </a:prstGeom>
          <a:noFill/>
        </p:spPr>
        <p:txBody>
          <a:bodyPr wrap="square" rtlCol="0">
            <a:spAutoFit/>
          </a:bodyPr>
          <a:lstStyle>
            <a:defPPr>
              <a:defRPr lang="zh-CN"/>
            </a:defPPr>
            <a:lvl1pPr defTabSz="1218565">
              <a:defRPr sz="4400" b="1">
                <a:gradFill>
                  <a:gsLst>
                    <a:gs pos="100000">
                      <a:srgbClr val="F7E6B8"/>
                    </a:gs>
                    <a:gs pos="0">
                      <a:srgbClr val="F7E6B8"/>
                    </a:gs>
                    <a:gs pos="52000">
                      <a:srgbClr val="D8B87B"/>
                    </a:gs>
                  </a:gsLst>
                  <a:lin ang="0" scaled="0"/>
                </a:gradFill>
                <a:latin typeface="微软雅黑" panose="020B0503020204020204" charset="-122"/>
                <a:ea typeface="微软雅黑" panose="020B0503020204020204" charset="-122"/>
              </a:defRPr>
            </a:lvl1pPr>
          </a:lstStyle>
          <a:p>
            <a:pPr algn="ctr"/>
            <a:r>
              <a:rPr lang="zh-CN" altLang="en-US" sz="7200" b="0" dirty="0">
                <a:solidFill>
                  <a:srgbClr val="E62C2D"/>
                </a:solidFill>
                <a:latin typeface="优设标题黑" panose="00000500000000000000" pitchFamily="2" charset="-122"/>
                <a:ea typeface="优设标题黑" panose="00000500000000000000" pitchFamily="2" charset="-122"/>
                <a:cs typeface="+mn-ea"/>
                <a:sym typeface="+mn-lt"/>
              </a:rPr>
              <a:t>目录</a:t>
            </a:r>
            <a:endParaRPr lang="zh-CN" altLang="en-US" sz="7200" b="0" dirty="0">
              <a:solidFill>
                <a:srgbClr val="E62C2D"/>
              </a:solidFill>
              <a:latin typeface="优设标题黑" panose="00000500000000000000" pitchFamily="2" charset="-122"/>
              <a:ea typeface="优设标题黑" panose="00000500000000000000" pitchFamily="2" charset="-122"/>
              <a:cs typeface="+mn-ea"/>
              <a:sym typeface="+mn-lt"/>
            </a:endParaRPr>
          </a:p>
        </p:txBody>
      </p:sp>
      <p:pic>
        <p:nvPicPr>
          <p:cNvPr id="38" name="图片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60530"/>
            <a:ext cx="12192000" cy="990600"/>
          </a:xfrm>
          <a:prstGeom prst="rect">
            <a:avLst/>
          </a:prstGeom>
        </p:spPr>
      </p:pic>
      <p:grpSp>
        <p:nvGrpSpPr>
          <p:cNvPr id="41" name="组合 40"/>
          <p:cNvGrpSpPr/>
          <p:nvPr/>
        </p:nvGrpSpPr>
        <p:grpSpPr>
          <a:xfrm>
            <a:off x="0" y="80531"/>
            <a:ext cx="4179680" cy="1685575"/>
            <a:chOff x="-52" y="697785"/>
            <a:chExt cx="3196429" cy="548318"/>
          </a:xfrm>
        </p:grpSpPr>
        <p:pic>
          <p:nvPicPr>
            <p:cNvPr id="39" name="@这不是阿燊" descr="卡通人物&#10;&#10;中度可信度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flipH="1">
              <a:off x="-52" y="697785"/>
              <a:ext cx="3196429" cy="548318"/>
            </a:xfrm>
            <a:prstGeom prst="rect">
              <a:avLst/>
            </a:prstGeom>
          </p:spPr>
        </p:pic>
        <p:pic>
          <p:nvPicPr>
            <p:cNvPr id="40" name="@这不是阿燊"/>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349" y="862428"/>
              <a:ext cx="985458" cy="335998"/>
            </a:xfrm>
            <a:prstGeom prst="rect">
              <a:avLst/>
            </a:prstGeom>
          </p:spPr>
        </p:pic>
      </p:grpSp>
      <p:sp>
        <p:nvSpPr>
          <p:cNvPr id="25" name="矩形: 圆角 24"/>
          <p:cNvSpPr/>
          <p:nvPr>
            <p:custDataLst>
              <p:tags r:id="rId6"/>
            </p:custDataLst>
          </p:nvPr>
        </p:nvSpPr>
        <p:spPr>
          <a:xfrm>
            <a:off x="3315335" y="1521460"/>
            <a:ext cx="6864350" cy="564515"/>
          </a:xfrm>
          <a:prstGeom prst="roundRect">
            <a:avLst/>
          </a:prstGeom>
          <a:solidFill>
            <a:srgbClr val="E62C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3200"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mn-lt"/>
              </a:rPr>
              <a:t>重污染天气应对工作总体要求</a:t>
            </a:r>
            <a:endParaRPr kumimoji="0" lang="zh-CN" altLang="en-US" sz="3200"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mn-lt"/>
            </a:endParaRPr>
          </a:p>
        </p:txBody>
      </p:sp>
      <p:sp>
        <p:nvSpPr>
          <p:cNvPr id="30" name="矩形: 圆角 29"/>
          <p:cNvSpPr/>
          <p:nvPr>
            <p:custDataLst>
              <p:tags r:id="rId7"/>
            </p:custDataLst>
          </p:nvPr>
        </p:nvSpPr>
        <p:spPr>
          <a:xfrm>
            <a:off x="3315559" y="2374000"/>
            <a:ext cx="6879366" cy="564487"/>
          </a:xfrm>
          <a:prstGeom prst="roundRect">
            <a:avLst/>
          </a:prstGeom>
          <a:solidFill>
            <a:srgbClr val="E62C2D"/>
          </a:solidFill>
          <a:ln w="12700" cap="flat" cmpd="sng" algn="ctr">
            <a:noFill/>
            <a:prstDash val="solid"/>
            <a:miter lim="800000"/>
          </a:ln>
          <a:effectLst/>
        </p:spPr>
        <p:txBody>
          <a:bodyPr rtlCol="0" anchor="ctr"/>
          <a:lstStyle/>
          <a:p>
            <a:pPr algn="ctr"/>
            <a:r>
              <a:rPr lang="zh-CN" altLang="en-US" sz="3200" kern="0" dirty="0">
                <a:solidFill>
                  <a:prstClr val="white"/>
                </a:solidFill>
                <a:latin typeface="优设标题黑" panose="00000500000000000000" pitchFamily="2" charset="-122"/>
                <a:ea typeface="优设标题黑" panose="00000500000000000000" pitchFamily="2" charset="-122"/>
                <a:cs typeface="+mn-ea"/>
                <a:sym typeface="+mn-lt"/>
              </a:rPr>
              <a:t>预案编制和动态完善的责任体系</a:t>
            </a:r>
            <a:endParaRPr lang="zh-CN" altLang="en-US" sz="3200" kern="0" dirty="0">
              <a:solidFill>
                <a:prstClr val="white"/>
              </a:solidFill>
              <a:latin typeface="优设标题黑" panose="00000500000000000000" pitchFamily="2" charset="-122"/>
              <a:ea typeface="优设标题黑" panose="00000500000000000000" pitchFamily="2" charset="-122"/>
              <a:cs typeface="+mn-ea"/>
              <a:sym typeface="+mn-lt"/>
            </a:endParaRPr>
          </a:p>
        </p:txBody>
      </p:sp>
      <p:sp>
        <p:nvSpPr>
          <p:cNvPr id="35" name="矩形: 圆角 34"/>
          <p:cNvSpPr/>
          <p:nvPr>
            <p:custDataLst>
              <p:tags r:id="rId8"/>
            </p:custDataLst>
          </p:nvPr>
        </p:nvSpPr>
        <p:spPr>
          <a:xfrm>
            <a:off x="2516271" y="1439526"/>
            <a:ext cx="656894" cy="674863"/>
          </a:xfrm>
          <a:prstGeom prst="roundRect">
            <a:avLst/>
          </a:prstGeom>
          <a:solidFill>
            <a:srgbClr val="E62C2D"/>
          </a:solidFill>
          <a:ln w="12700" cap="flat" cmpd="sng" algn="ctr">
            <a:noFill/>
            <a:prstDash val="solid"/>
            <a:miter lim="800000"/>
          </a:ln>
          <a:effectLst/>
        </p:spPr>
        <p:txBody>
          <a:bodyPr rtlCol="0" anchor="ctr"/>
          <a:lstStyle/>
          <a:p>
            <a:pPr algn="ctr"/>
            <a:r>
              <a:rPr lang="en-US" altLang="zh-CN" sz="2400" kern="0" dirty="0">
                <a:solidFill>
                  <a:prstClr val="white"/>
                </a:solidFill>
                <a:ea typeface="优设标题黑" panose="00000500000000000000" pitchFamily="2" charset="-122"/>
                <a:cs typeface="+mn-ea"/>
                <a:sym typeface="+mn-lt"/>
              </a:rPr>
              <a:t>1</a:t>
            </a:r>
            <a:endParaRPr lang="zh-CN" altLang="en-US" sz="2400" kern="0" dirty="0">
              <a:solidFill>
                <a:prstClr val="white"/>
              </a:solidFill>
              <a:ea typeface="优设标题黑" panose="00000500000000000000" pitchFamily="2" charset="-122"/>
              <a:cs typeface="+mn-ea"/>
              <a:sym typeface="+mn-lt"/>
            </a:endParaRPr>
          </a:p>
        </p:txBody>
      </p:sp>
      <p:sp>
        <p:nvSpPr>
          <p:cNvPr id="37" name="矩形: 圆角 36"/>
          <p:cNvSpPr/>
          <p:nvPr>
            <p:custDataLst>
              <p:tags r:id="rId9"/>
            </p:custDataLst>
          </p:nvPr>
        </p:nvSpPr>
        <p:spPr>
          <a:xfrm>
            <a:off x="2516271" y="2328977"/>
            <a:ext cx="656894" cy="674863"/>
          </a:xfrm>
          <a:prstGeom prst="roundRect">
            <a:avLst/>
          </a:prstGeom>
          <a:solidFill>
            <a:srgbClr val="E62C2D"/>
          </a:solidFill>
          <a:ln w="12700" cap="flat" cmpd="sng" algn="ctr">
            <a:noFill/>
            <a:prstDash val="solid"/>
            <a:miter lim="800000"/>
          </a:ln>
          <a:effectLst/>
        </p:spPr>
        <p:txBody>
          <a:bodyPr rtlCol="0" anchor="ctr"/>
          <a:lstStyle/>
          <a:p>
            <a:pPr algn="ctr"/>
            <a:r>
              <a:rPr lang="en-US" altLang="zh-CN" sz="2400" kern="0" dirty="0">
                <a:solidFill>
                  <a:prstClr val="white"/>
                </a:solidFill>
                <a:ea typeface="优设标题黑" panose="00000500000000000000" pitchFamily="2" charset="-122"/>
                <a:cs typeface="+mn-ea"/>
                <a:sym typeface="+mn-lt"/>
              </a:rPr>
              <a:t>2</a:t>
            </a:r>
            <a:endParaRPr lang="zh-CN" altLang="en-US" sz="2400" kern="0" dirty="0">
              <a:solidFill>
                <a:prstClr val="white"/>
              </a:solidFill>
              <a:ea typeface="优设标题黑" panose="00000500000000000000" pitchFamily="2" charset="-122"/>
              <a:cs typeface="+mn-ea"/>
              <a:sym typeface="+mn-lt"/>
            </a:endParaRPr>
          </a:p>
        </p:txBody>
      </p:sp>
      <p:sp>
        <p:nvSpPr>
          <p:cNvPr id="3" name="矩形: 圆角 29"/>
          <p:cNvSpPr/>
          <p:nvPr>
            <p:custDataLst>
              <p:tags r:id="rId10"/>
            </p:custDataLst>
          </p:nvPr>
        </p:nvSpPr>
        <p:spPr>
          <a:xfrm>
            <a:off x="3315559" y="3226170"/>
            <a:ext cx="6879366" cy="564487"/>
          </a:xfrm>
          <a:prstGeom prst="roundRect">
            <a:avLst/>
          </a:prstGeom>
          <a:solidFill>
            <a:srgbClr val="E62C2D"/>
          </a:solidFill>
          <a:ln w="12700" cap="flat" cmpd="sng" algn="ctr">
            <a:noFill/>
            <a:prstDash val="solid"/>
            <a:miter lim="800000"/>
          </a:ln>
          <a:effectLst/>
        </p:spPr>
        <p:txBody>
          <a:bodyPr rtlCol="0" anchor="ctr"/>
          <a:p>
            <a:pPr algn="ctr"/>
            <a:r>
              <a:rPr lang="zh-CN" altLang="en-US" sz="3200" kern="0" dirty="0">
                <a:solidFill>
                  <a:prstClr val="white"/>
                </a:solidFill>
                <a:latin typeface="优设标题黑" panose="00000500000000000000" pitchFamily="2" charset="-122"/>
                <a:ea typeface="优设标题黑" panose="00000500000000000000" pitchFamily="2" charset="-122"/>
                <a:cs typeface="+mn-ea"/>
                <a:sym typeface="+mn-lt"/>
              </a:rPr>
              <a:t>预警启动和信息发布的启动体系</a:t>
            </a:r>
            <a:endParaRPr lang="zh-CN" altLang="en-US" sz="3200" kern="0" dirty="0">
              <a:solidFill>
                <a:prstClr val="white"/>
              </a:solidFill>
              <a:latin typeface="优设标题黑" panose="00000500000000000000" pitchFamily="2" charset="-122"/>
              <a:ea typeface="优设标题黑" panose="00000500000000000000" pitchFamily="2" charset="-122"/>
              <a:cs typeface="+mn-ea"/>
              <a:sym typeface="+mn-lt"/>
            </a:endParaRPr>
          </a:p>
        </p:txBody>
      </p:sp>
      <p:sp>
        <p:nvSpPr>
          <p:cNvPr id="4" name="矩形: 圆角 36"/>
          <p:cNvSpPr/>
          <p:nvPr>
            <p:custDataLst>
              <p:tags r:id="rId11"/>
            </p:custDataLst>
          </p:nvPr>
        </p:nvSpPr>
        <p:spPr>
          <a:xfrm>
            <a:off x="2516271" y="3184957"/>
            <a:ext cx="656894" cy="674863"/>
          </a:xfrm>
          <a:prstGeom prst="roundRect">
            <a:avLst/>
          </a:prstGeom>
          <a:solidFill>
            <a:srgbClr val="E62C2D"/>
          </a:solidFill>
          <a:ln w="12700" cap="flat" cmpd="sng" algn="ctr">
            <a:noFill/>
            <a:prstDash val="solid"/>
            <a:miter lim="800000"/>
          </a:ln>
          <a:effectLst/>
        </p:spPr>
        <p:txBody>
          <a:bodyPr rtlCol="0" anchor="ctr"/>
          <a:p>
            <a:pPr algn="ctr"/>
            <a:r>
              <a:rPr lang="en-US" altLang="zh-CN" sz="2400" kern="0" dirty="0">
                <a:solidFill>
                  <a:prstClr val="white"/>
                </a:solidFill>
                <a:ea typeface="优设标题黑" panose="00000500000000000000" pitchFamily="2" charset="-122"/>
                <a:cs typeface="+mn-ea"/>
                <a:sym typeface="+mn-lt"/>
              </a:rPr>
              <a:t>3</a:t>
            </a:r>
            <a:endParaRPr lang="zh-CN" altLang="en-US" sz="2400" kern="0" dirty="0">
              <a:solidFill>
                <a:prstClr val="white"/>
              </a:solidFill>
              <a:ea typeface="优设标题黑" panose="00000500000000000000" pitchFamily="2" charset="-122"/>
              <a:cs typeface="+mn-ea"/>
              <a:sym typeface="+mn-lt"/>
            </a:endParaRPr>
          </a:p>
        </p:txBody>
      </p:sp>
      <p:sp>
        <p:nvSpPr>
          <p:cNvPr id="5" name="矩形: 圆角 29"/>
          <p:cNvSpPr/>
          <p:nvPr>
            <p:custDataLst>
              <p:tags r:id="rId12"/>
            </p:custDataLst>
          </p:nvPr>
        </p:nvSpPr>
        <p:spPr>
          <a:xfrm>
            <a:off x="3300319" y="4078975"/>
            <a:ext cx="6879366" cy="564487"/>
          </a:xfrm>
          <a:prstGeom prst="roundRect">
            <a:avLst/>
          </a:prstGeom>
          <a:solidFill>
            <a:srgbClr val="E62C2D"/>
          </a:solidFill>
          <a:ln w="12700" cap="flat" cmpd="sng" algn="ctr">
            <a:noFill/>
            <a:prstDash val="solid"/>
            <a:miter lim="800000"/>
          </a:ln>
          <a:effectLst/>
        </p:spPr>
        <p:txBody>
          <a:bodyPr rtlCol="0" anchor="ctr"/>
          <a:lstStyle/>
          <a:p>
            <a:pPr algn="ctr"/>
            <a:r>
              <a:rPr lang="zh-CN" altLang="en-US" sz="3200" kern="0" dirty="0">
                <a:solidFill>
                  <a:prstClr val="white"/>
                </a:solidFill>
                <a:latin typeface="优设标题黑" panose="00000500000000000000" pitchFamily="2" charset="-122"/>
                <a:ea typeface="优设标题黑" panose="00000500000000000000" pitchFamily="2" charset="-122"/>
                <a:cs typeface="+mn-ea"/>
                <a:sym typeface="+mn-lt"/>
              </a:rPr>
              <a:t>措施落实和监督检查的监管体系</a:t>
            </a:r>
            <a:endParaRPr lang="zh-CN" altLang="en-US" sz="3200" kern="0" dirty="0">
              <a:solidFill>
                <a:prstClr val="white"/>
              </a:solidFill>
              <a:latin typeface="优设标题黑" panose="00000500000000000000" pitchFamily="2" charset="-122"/>
              <a:ea typeface="优设标题黑" panose="00000500000000000000" pitchFamily="2" charset="-122"/>
              <a:cs typeface="+mn-ea"/>
              <a:sym typeface="+mn-lt"/>
            </a:endParaRPr>
          </a:p>
        </p:txBody>
      </p:sp>
      <p:sp>
        <p:nvSpPr>
          <p:cNvPr id="6" name="矩形: 圆角 36"/>
          <p:cNvSpPr/>
          <p:nvPr>
            <p:custDataLst>
              <p:tags r:id="rId13"/>
            </p:custDataLst>
          </p:nvPr>
        </p:nvSpPr>
        <p:spPr>
          <a:xfrm>
            <a:off x="2501031" y="4019982"/>
            <a:ext cx="656894" cy="674863"/>
          </a:xfrm>
          <a:prstGeom prst="roundRect">
            <a:avLst/>
          </a:prstGeom>
          <a:solidFill>
            <a:srgbClr val="E62C2D"/>
          </a:solidFill>
          <a:ln w="12700" cap="flat" cmpd="sng" algn="ctr">
            <a:noFill/>
            <a:prstDash val="solid"/>
            <a:miter lim="800000"/>
          </a:ln>
          <a:effectLst/>
        </p:spPr>
        <p:txBody>
          <a:bodyPr rtlCol="0" anchor="ctr"/>
          <a:lstStyle/>
          <a:p>
            <a:pPr algn="ctr"/>
            <a:r>
              <a:rPr lang="en-US" altLang="zh-CN" sz="2400" kern="0" dirty="0">
                <a:solidFill>
                  <a:prstClr val="white"/>
                </a:solidFill>
                <a:ea typeface="优设标题黑" panose="00000500000000000000" pitchFamily="2" charset="-122"/>
                <a:cs typeface="+mn-ea"/>
                <a:sym typeface="+mn-lt"/>
              </a:rPr>
              <a:t>4</a:t>
            </a:r>
            <a:endParaRPr lang="zh-CN" altLang="en-US" sz="2400" kern="0" dirty="0">
              <a:solidFill>
                <a:prstClr val="white"/>
              </a:solidFill>
              <a:ea typeface="优设标题黑" panose="00000500000000000000" pitchFamily="2" charset="-122"/>
              <a:cs typeface="+mn-ea"/>
              <a:sym typeface="+mn-lt"/>
            </a:endParaRPr>
          </a:p>
        </p:txBody>
      </p:sp>
      <p:sp>
        <p:nvSpPr>
          <p:cNvPr id="7" name="矩形: 圆角 29"/>
          <p:cNvSpPr/>
          <p:nvPr>
            <p:custDataLst>
              <p:tags r:id="rId14"/>
            </p:custDataLst>
          </p:nvPr>
        </p:nvSpPr>
        <p:spPr>
          <a:xfrm>
            <a:off x="3300319" y="4931145"/>
            <a:ext cx="6879366" cy="564487"/>
          </a:xfrm>
          <a:prstGeom prst="roundRect">
            <a:avLst/>
          </a:prstGeom>
          <a:solidFill>
            <a:srgbClr val="E62C2D"/>
          </a:solidFill>
          <a:ln w="12700" cap="flat" cmpd="sng" algn="ctr">
            <a:noFill/>
            <a:prstDash val="solid"/>
            <a:miter lim="800000"/>
          </a:ln>
          <a:effectLst/>
        </p:spPr>
        <p:txBody>
          <a:bodyPr rtlCol="0" anchor="ctr"/>
          <a:lstStyle/>
          <a:p>
            <a:pPr algn="ctr"/>
            <a:r>
              <a:rPr lang="zh-CN" altLang="en-US" sz="3200" kern="0" dirty="0">
                <a:solidFill>
                  <a:prstClr val="white"/>
                </a:solidFill>
                <a:latin typeface="优设标题黑" panose="00000500000000000000" pitchFamily="2" charset="-122"/>
                <a:ea typeface="优设标题黑" panose="00000500000000000000" pitchFamily="2" charset="-122"/>
                <a:cs typeface="+mn-ea"/>
                <a:sym typeface="+mn-lt"/>
              </a:rPr>
              <a:t>应急调度和问题整改的组织体系</a:t>
            </a:r>
            <a:endParaRPr lang="zh-CN" altLang="en-US" sz="3200" kern="0" dirty="0">
              <a:solidFill>
                <a:prstClr val="white"/>
              </a:solidFill>
              <a:latin typeface="优设标题黑" panose="00000500000000000000" pitchFamily="2" charset="-122"/>
              <a:ea typeface="优设标题黑" panose="00000500000000000000" pitchFamily="2" charset="-122"/>
              <a:cs typeface="+mn-ea"/>
              <a:sym typeface="+mn-lt"/>
            </a:endParaRPr>
          </a:p>
        </p:txBody>
      </p:sp>
      <p:sp>
        <p:nvSpPr>
          <p:cNvPr id="9" name="矩形: 圆角 36"/>
          <p:cNvSpPr/>
          <p:nvPr>
            <p:custDataLst>
              <p:tags r:id="rId15"/>
            </p:custDataLst>
          </p:nvPr>
        </p:nvSpPr>
        <p:spPr>
          <a:xfrm>
            <a:off x="2501031" y="4886122"/>
            <a:ext cx="656894" cy="674863"/>
          </a:xfrm>
          <a:prstGeom prst="roundRect">
            <a:avLst/>
          </a:prstGeom>
          <a:solidFill>
            <a:srgbClr val="E62C2D"/>
          </a:solidFill>
          <a:ln w="12700" cap="flat" cmpd="sng" algn="ctr">
            <a:noFill/>
            <a:prstDash val="solid"/>
            <a:miter lim="800000"/>
          </a:ln>
          <a:effectLst/>
        </p:spPr>
        <p:txBody>
          <a:bodyPr rtlCol="0" anchor="ctr"/>
          <a:lstStyle/>
          <a:p>
            <a:pPr algn="ctr"/>
            <a:r>
              <a:rPr lang="en-US" altLang="zh-CN" sz="2400" kern="0" dirty="0">
                <a:solidFill>
                  <a:prstClr val="white"/>
                </a:solidFill>
                <a:ea typeface="优设标题黑" panose="00000500000000000000" pitchFamily="2" charset="-122"/>
                <a:cs typeface="+mn-ea"/>
                <a:sym typeface="+mn-lt"/>
              </a:rPr>
              <a:t>5</a:t>
            </a:r>
            <a:endParaRPr lang="zh-CN" altLang="en-US" sz="2400" kern="0" dirty="0">
              <a:solidFill>
                <a:prstClr val="white"/>
              </a:solidFill>
              <a:ea typeface="优设标题黑" panose="00000500000000000000" pitchFamily="2" charset="-122"/>
              <a:cs typeface="+mn-ea"/>
              <a:sym typeface="+mn-lt"/>
            </a:endParaRPr>
          </a:p>
        </p:txBody>
      </p:sp>
    </p:spTree>
  </p:cSld>
  <p:clrMapOvr>
    <a:masterClrMapping/>
  </p:clrMapOvr>
  <p:transition advTm="3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这不是阿燊"/>
          <p:cNvSpPr/>
          <p:nvPr>
            <p:custDataLst>
              <p:tags r:id="rId1"/>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预案编制和动态完善的责任体系</a:t>
            </a:r>
            <a:endParaRPr lang="zh-CN" sz="2000" dirty="0" smtClean="0">
              <a:solidFill>
                <a:schemeClr val="bg1"/>
              </a:solidFill>
              <a:latin typeface="微软雅黑" panose="020B0503020204020204" charset="-122"/>
              <a:ea typeface="微软雅黑" panose="020B0503020204020204" charset="-122"/>
              <a:sym typeface="+mn-ea"/>
            </a:endParaRPr>
          </a:p>
        </p:txBody>
      </p:sp>
      <p:sp>
        <p:nvSpPr>
          <p:cNvPr id="3" name="文本框 2"/>
          <p:cNvSpPr txBox="1"/>
          <p:nvPr/>
        </p:nvSpPr>
        <p:spPr>
          <a:xfrm>
            <a:off x="76835" y="591820"/>
            <a:ext cx="4411345" cy="563245"/>
          </a:xfrm>
          <a:prstGeom prst="rect">
            <a:avLst/>
          </a:prstGeom>
        </p:spPr>
        <p:txBody>
          <a:bodyPr wrap="square">
            <a:noAutofit/>
          </a:bodyPr>
          <a:p>
            <a:pPr marL="0" indent="400050" algn="l" defTabSz="266700">
              <a:lnSpc>
                <a:spcPts val="2800"/>
              </a:lnSpc>
              <a:spcBef>
                <a:spcPct val="0"/>
              </a:spcBef>
              <a:spcAft>
                <a:spcPct val="0"/>
              </a:spcAft>
            </a:pPr>
            <a:r>
              <a:rPr lang="zh-CN" sz="2400" b="1">
                <a:latin typeface="黑体" panose="02010609060101010101" charset="-122"/>
                <a:ea typeface="黑体" panose="02010609060101010101" charset="-122"/>
              </a:rPr>
              <a:t>（一）政府、部门责任清单</a:t>
            </a:r>
            <a:endParaRPr lang="zh-CN" altLang="en-US" sz="2400" b="1">
              <a:latin typeface="黑体" panose="02010609060101010101" charset="-122"/>
              <a:ea typeface="黑体" panose="02010609060101010101" charset="-122"/>
            </a:endParaRPr>
          </a:p>
        </p:txBody>
      </p:sp>
      <p:graphicFrame>
        <p:nvGraphicFramePr>
          <p:cNvPr id="6" name="表格 5"/>
          <p:cNvGraphicFramePr/>
          <p:nvPr>
            <p:custDataLst>
              <p:tags r:id="rId2"/>
            </p:custDataLst>
          </p:nvPr>
        </p:nvGraphicFramePr>
        <p:xfrm>
          <a:off x="215265" y="977900"/>
          <a:ext cx="11481435" cy="4893310"/>
        </p:xfrm>
        <a:graphic>
          <a:graphicData uri="http://schemas.openxmlformats.org/drawingml/2006/table">
            <a:tbl>
              <a:tblPr firstRow="1" bandRow="1">
                <a:tableStyleId>{5C22544A-7EE6-4342-B048-85BDC9FD1C3A}</a:tableStyleId>
              </a:tblPr>
              <a:tblGrid>
                <a:gridCol w="704850"/>
                <a:gridCol w="4911090"/>
                <a:gridCol w="673571"/>
                <a:gridCol w="5191760"/>
              </a:tblGrid>
              <a:tr h="592455">
                <a:tc gridSpan="4">
                  <a:txBody>
                    <a:bodyPr/>
                    <a:p>
                      <a:pPr algn="ctr">
                        <a:buNone/>
                      </a:pPr>
                      <a:r>
                        <a:rPr lang="zh-CN" altLang="en-US" sz="3200" b="0">
                          <a:solidFill>
                            <a:schemeClr val="tx1"/>
                          </a:solidFill>
                        </a:rPr>
                        <a:t>部门层面</a:t>
                      </a:r>
                      <a:endParaRPr lang="zh-CN" altLang="en-US" sz="3200" b="0">
                        <a:solidFill>
                          <a:schemeClr val="tx1"/>
                        </a:solidFill>
                      </a:endParaRPr>
                    </a:p>
                  </a:txBody>
                  <a:tcPr anchor="ctr" anchorCtr="0"/>
                </a:tc>
                <a:tc hMerge="1">
                  <a:tcPr anchor="ctr" anchorCtr="0"/>
                </a:tc>
                <a:tc hMerge="1">
                  <a:tcPr anchor="ctr" anchorCtr="0"/>
                </a:tc>
                <a:tc hMerge="1">
                  <a:tcPr anchor="ctr" anchorCtr="0"/>
                </a:tc>
              </a:tr>
              <a:tr h="748030">
                <a:tc>
                  <a:txBody>
                    <a:bodyPr/>
                    <a:p>
                      <a:pPr algn="ctr">
                        <a:buNone/>
                      </a:pPr>
                      <a:r>
                        <a:rPr lang="zh-CN" altLang="en-US" sz="1200"/>
                        <a:t>发展和改革委员会</a:t>
                      </a:r>
                      <a:endParaRPr lang="zh-CN" altLang="en-US" sz="1200"/>
                    </a:p>
                  </a:txBody>
                  <a:tcPr anchor="ctr" anchorCtr="0"/>
                </a:tc>
                <a:tc>
                  <a:txBody>
                    <a:bodyPr/>
                    <a:p>
                      <a:pPr algn="l">
                        <a:buNone/>
                      </a:pPr>
                      <a:r>
                        <a:rPr lang="en-US" altLang="zh-CN" sz="1200"/>
                        <a:t>1.编制本部门《重污染天气应急响应实施方案》；</a:t>
                      </a:r>
                      <a:endParaRPr lang="en-US" altLang="zh-CN" sz="1200"/>
                    </a:p>
                    <a:p>
                      <a:pPr algn="l">
                        <a:buNone/>
                      </a:pPr>
                      <a:r>
                        <a:rPr lang="en-US" altLang="zh-CN" sz="1200"/>
                        <a:t>2.负责落实应急响应情况下的能源和电力保障工作；</a:t>
                      </a:r>
                      <a:endParaRPr lang="en-US" altLang="zh-CN" sz="1200"/>
                    </a:p>
                    <a:p>
                      <a:pPr algn="l">
                        <a:buNone/>
                      </a:pPr>
                      <a:r>
                        <a:rPr lang="en-US" altLang="zh-CN" sz="1200"/>
                        <a:t>3.提供全市战略新兴企业清单，配合做好重污染天气豁免清单编制工作</a:t>
                      </a:r>
                      <a:r>
                        <a:rPr lang="zh-CN" altLang="en-US" sz="1200"/>
                        <a:t>。</a:t>
                      </a:r>
                      <a:endParaRPr lang="zh-CN" altLang="en-US" sz="1200"/>
                    </a:p>
                  </a:txBody>
                  <a:tcPr anchor="ctr" anchorCtr="0"/>
                </a:tc>
                <a:tc>
                  <a:txBody>
                    <a:bodyPr/>
                    <a:p>
                      <a:pPr algn="ctr">
                        <a:buNone/>
                      </a:pPr>
                      <a:r>
                        <a:rPr lang="zh-CN" altLang="en-US" sz="1200">
                          <a:sym typeface="+mn-ea"/>
                        </a:rPr>
                        <a:t>卫生健康委员会</a:t>
                      </a:r>
                      <a:endParaRPr lang="zh-CN" altLang="en-US" sz="1200"/>
                    </a:p>
                  </a:txBody>
                  <a:tcPr anchor="ctr" anchorCtr="0"/>
                </a:tc>
                <a:tc>
                  <a:txBody>
                    <a:bodyPr/>
                    <a:p>
                      <a:pPr algn="l">
                        <a:buClrTx/>
                        <a:buSzTx/>
                        <a:buFontTx/>
                        <a:buNone/>
                      </a:pPr>
                      <a:r>
                        <a:rPr lang="zh-CN" altLang="en-US" sz="1200">
                          <a:sym typeface="+mn-ea"/>
                        </a:rPr>
                        <a:t>1.编制本部门《重污染天气应急响应实施方案》；</a:t>
                      </a:r>
                      <a:endParaRPr lang="zh-CN" altLang="en-US" sz="1200"/>
                    </a:p>
                    <a:p>
                      <a:pPr algn="l">
                        <a:buNone/>
                      </a:pPr>
                      <a:r>
                        <a:rPr lang="zh-CN" altLang="en-US" sz="1200">
                          <a:sym typeface="+mn-ea"/>
                        </a:rPr>
                        <a:t>2.按要求做好相关职能工作，督导各县（市、区）卫生健康部门按照本地分工做好相关工作。</a:t>
                      </a:r>
                      <a:endParaRPr lang="zh-CN" altLang="en-US" sz="1200"/>
                    </a:p>
                  </a:txBody>
                  <a:tcPr anchor="ctr" anchorCtr="0"/>
                </a:tc>
              </a:tr>
              <a:tr h="641350">
                <a:tc>
                  <a:txBody>
                    <a:bodyPr/>
                    <a:p>
                      <a:pPr algn="ctr">
                        <a:buNone/>
                      </a:pPr>
                      <a:r>
                        <a:rPr lang="zh-CN" altLang="en-US" sz="1200">
                          <a:sym typeface="+mn-ea"/>
                        </a:rPr>
                        <a:t>教育局</a:t>
                      </a:r>
                      <a:endParaRPr lang="zh-CN" altLang="en-US" sz="1200">
                        <a:sym typeface="+mn-ea"/>
                      </a:endParaRPr>
                    </a:p>
                    <a:p>
                      <a:pPr algn="ctr">
                        <a:buNone/>
                      </a:pPr>
                      <a:endParaRPr lang="zh-CN" altLang="en-US" sz="1200"/>
                    </a:p>
                  </a:txBody>
                  <a:tcPr anchor="ctr" anchorCtr="0"/>
                </a:tc>
                <a:tc>
                  <a:txBody>
                    <a:bodyPr/>
                    <a:p>
                      <a:pPr algn="l">
                        <a:buNone/>
                      </a:pPr>
                      <a:r>
                        <a:rPr lang="zh-CN" altLang="en-US" sz="1200">
                          <a:sym typeface="+mn-ea"/>
                        </a:rPr>
                        <a:t>1.编制本部门《重污染天气应急响应实施方案》；</a:t>
                      </a:r>
                      <a:endParaRPr lang="zh-CN" altLang="en-US" sz="1200"/>
                    </a:p>
                    <a:p>
                      <a:pPr algn="l">
                        <a:buClrTx/>
                        <a:buSzTx/>
                        <a:buNone/>
                      </a:pPr>
                      <a:r>
                        <a:rPr lang="zh-CN" altLang="en-US" sz="1200">
                          <a:sym typeface="+mn-ea"/>
                        </a:rPr>
                        <a:t>2.在重污染天气期间组织本市教育机构实施减少或停止户外活动直至停课等措施。</a:t>
                      </a:r>
                      <a:endParaRPr lang="zh-CN" altLang="en-US" sz="1200"/>
                    </a:p>
                  </a:txBody>
                  <a:tcPr anchor="ctr" anchorCtr="0"/>
                </a:tc>
                <a:tc>
                  <a:txBody>
                    <a:bodyPr/>
                    <a:p>
                      <a:pPr indent="0" algn="ctr" fontAlgn="auto">
                        <a:buNone/>
                      </a:pPr>
                      <a:r>
                        <a:rPr lang="zh-CN" altLang="en-US" sz="1200"/>
                        <a:t>商务局</a:t>
                      </a:r>
                      <a:endParaRPr lang="zh-CN" altLang="en-US" sz="1200"/>
                    </a:p>
                  </a:txBody>
                  <a:tcPr anchor="ctr" anchorCtr="0"/>
                </a:tc>
                <a:tc>
                  <a:txBody>
                    <a:bodyPr/>
                    <a:p>
                      <a:pPr>
                        <a:buNone/>
                      </a:pPr>
                      <a:r>
                        <a:rPr lang="en-US" altLang="zh-CN" sz="1200"/>
                        <a:t>1.</a:t>
                      </a:r>
                      <a:r>
                        <a:rPr lang="zh-CN" altLang="en-US" sz="1200"/>
                        <a:t>编制本部门《重污染天气应急响应实施方案》；</a:t>
                      </a:r>
                      <a:endParaRPr lang="zh-CN" altLang="en-US" sz="1200"/>
                    </a:p>
                    <a:p>
                      <a:pPr>
                        <a:buNone/>
                      </a:pPr>
                      <a:r>
                        <a:rPr lang="en-US" altLang="zh-CN" sz="1200"/>
                        <a:t>2.</a:t>
                      </a:r>
                      <a:r>
                        <a:rPr lang="zh-CN" altLang="en-US" sz="1200"/>
                        <a:t>提供全市重点出口企业清单，配合做好重污染天气豁免清单编制工作。</a:t>
                      </a:r>
                      <a:endParaRPr lang="zh-CN" altLang="en-US" sz="1200"/>
                    </a:p>
                  </a:txBody>
                  <a:tcPr/>
                </a:tc>
              </a:tr>
              <a:tr h="549275">
                <a:tc>
                  <a:txBody>
                    <a:bodyPr/>
                    <a:p>
                      <a:pPr algn="ctr">
                        <a:buNone/>
                      </a:pPr>
                      <a:r>
                        <a:rPr lang="zh-CN" altLang="en-US" sz="1200"/>
                        <a:t>气象局</a:t>
                      </a:r>
                      <a:endParaRPr lang="zh-CN" altLang="en-US" sz="1200"/>
                    </a:p>
                  </a:txBody>
                  <a:tcPr anchor="ctr" anchorCtr="0"/>
                </a:tc>
                <a:tc>
                  <a:txBody>
                    <a:bodyPr/>
                    <a:p>
                      <a:pPr algn="l">
                        <a:buNone/>
                      </a:pPr>
                      <a:r>
                        <a:rPr lang="en-US" altLang="zh-CN" sz="1200"/>
                        <a:t>1.</a:t>
                      </a:r>
                      <a:r>
                        <a:rPr lang="zh-CN" altLang="en-US" sz="1200"/>
                        <a:t>编制本部门《保定市大气污染防治气象保障方案》；</a:t>
                      </a:r>
                      <a:endParaRPr lang="zh-CN" altLang="en-US" sz="1200"/>
                    </a:p>
                    <a:p>
                      <a:pPr algn="l">
                        <a:buNone/>
                      </a:pPr>
                      <a:r>
                        <a:rPr lang="en-US" altLang="zh-CN" sz="1200"/>
                        <a:t>2.</a:t>
                      </a:r>
                      <a:r>
                        <a:rPr lang="zh-CN" altLang="en-US" sz="1200"/>
                        <a:t>对各县（市、区）气象部门在重污染天气下的职责落实情况进行督导检查；</a:t>
                      </a:r>
                      <a:endParaRPr lang="zh-CN" altLang="en-US" sz="1200"/>
                    </a:p>
                    <a:p>
                      <a:pPr algn="l">
                        <a:buNone/>
                      </a:pPr>
                      <a:r>
                        <a:rPr lang="en-US" altLang="zh-CN" sz="1200"/>
                        <a:t>3.</a:t>
                      </a:r>
                      <a:r>
                        <a:rPr lang="zh-CN" altLang="en-US" sz="1200"/>
                        <a:t>积极探索利用技术人工干预重污染天气，减缓重污染天气污染程度；</a:t>
                      </a:r>
                      <a:endParaRPr lang="zh-CN" altLang="en-US" sz="1200"/>
                    </a:p>
                    <a:p>
                      <a:pPr algn="l">
                        <a:buNone/>
                      </a:pPr>
                      <a:r>
                        <a:rPr lang="en-US" altLang="zh-CN" sz="1200"/>
                        <a:t>4.</a:t>
                      </a:r>
                      <a:r>
                        <a:rPr lang="zh-CN" altLang="en-US" sz="1200"/>
                        <a:t>联合生态环境部门开展大气污染气象条件监测、预报、调控和效果评估，提出预警建议。</a:t>
                      </a:r>
                      <a:endParaRPr lang="zh-CN" altLang="en-US" sz="1200"/>
                    </a:p>
                  </a:txBody>
                  <a:tcPr anchor="ctr" anchorCtr="0"/>
                </a:tc>
                <a:tc>
                  <a:txBody>
                    <a:bodyPr/>
                    <a:p>
                      <a:pPr algn="ctr" fontAlgn="auto">
                        <a:buClrTx/>
                        <a:buSzTx/>
                        <a:buFontTx/>
                        <a:buNone/>
                      </a:pPr>
                      <a:r>
                        <a:rPr lang="zh-CN" altLang="en-US" sz="1200">
                          <a:sym typeface="+mn-ea"/>
                        </a:rPr>
                        <a:t>应急管理局</a:t>
                      </a:r>
                      <a:endParaRPr lang="zh-CN" altLang="en-US" sz="1200">
                        <a:sym typeface="+mn-ea"/>
                      </a:endParaRPr>
                    </a:p>
                  </a:txBody>
                  <a:tcPr anchor="ctr" anchorCtr="0"/>
                </a:tc>
                <a:tc>
                  <a:txBody>
                    <a:bodyPr/>
                    <a:p>
                      <a:pPr algn="l">
                        <a:buClrTx/>
                        <a:buSzTx/>
                        <a:buFontTx/>
                        <a:buNone/>
                      </a:pPr>
                      <a:r>
                        <a:rPr lang="en-US" altLang="zh-CN" sz="1200">
                          <a:sym typeface="+mn-ea"/>
                        </a:rPr>
                        <a:t>1.</a:t>
                      </a:r>
                      <a:r>
                        <a:rPr lang="zh-CN" altLang="en-US" sz="1200">
                          <a:sym typeface="+mn-ea"/>
                        </a:rPr>
                        <a:t>编制本部门《重污染天气应急响应实施方案》；</a:t>
                      </a:r>
                      <a:endParaRPr lang="zh-CN" altLang="en-US" sz="1200"/>
                    </a:p>
                    <a:p>
                      <a:pPr algn="l">
                        <a:buNone/>
                      </a:pPr>
                      <a:r>
                        <a:rPr lang="en-US" altLang="zh-CN" sz="1200">
                          <a:sym typeface="+mn-ea"/>
                        </a:rPr>
                        <a:t>2.</a:t>
                      </a:r>
                      <a:r>
                        <a:rPr lang="zh-CN" altLang="en-US" sz="1200">
                          <a:sym typeface="+mn-ea"/>
                        </a:rPr>
                        <a:t>在应急响应期间，督促企业加强安全生产管理，落实全员安全生产责任制，改善安全生产条件，贯彻落实相关安全生产标准规范，组织建立并落实安全风险分级管控和隐患排查治理双重预防工作机制，健全风险防范化解机制，加强对从业人员安全生产教育和培训，组织制定并实施生产安全事故应急救援预案，强化事故应急救援处置。</a:t>
                      </a:r>
                      <a:endParaRPr lang="zh-CN" altLang="en-US" sz="1200"/>
                    </a:p>
                  </a:txBody>
                  <a:tcPr/>
                </a:tc>
              </a:tr>
              <a:tr h="822960">
                <a:tc>
                  <a:txBody>
                    <a:bodyPr/>
                    <a:p>
                      <a:pPr algn="ctr">
                        <a:buNone/>
                      </a:pPr>
                      <a:r>
                        <a:rPr lang="zh-CN" altLang="en-US" sz="1200"/>
                        <a:t>市场监督管理局</a:t>
                      </a:r>
                      <a:endParaRPr lang="zh-CN" altLang="en-US" sz="1200"/>
                    </a:p>
                  </a:txBody>
                  <a:tcPr anchor="ctr" anchorCtr="0"/>
                </a:tc>
                <a:tc>
                  <a:txBody>
                    <a:bodyPr/>
                    <a:p>
                      <a:pPr algn="l">
                        <a:buNone/>
                      </a:pPr>
                      <a:r>
                        <a:rPr lang="en-US" altLang="zh-CN" sz="1200"/>
                        <a:t>1.</a:t>
                      </a:r>
                      <a:r>
                        <a:rPr lang="zh-CN" altLang="en-US" sz="1200"/>
                        <a:t>编制本部门《重污染天气应急响应实施方案》；</a:t>
                      </a:r>
                      <a:endParaRPr lang="zh-CN" altLang="en-US" sz="1200"/>
                    </a:p>
                    <a:p>
                      <a:pPr algn="l">
                        <a:buNone/>
                      </a:pPr>
                      <a:r>
                        <a:rPr lang="en-US" altLang="zh-CN" sz="1200"/>
                        <a:t>2.</a:t>
                      </a:r>
                      <a:r>
                        <a:rPr lang="zh-CN" altLang="en-US" sz="1200"/>
                        <a:t>对各县（市、区）市场监督管理部门在重污染天气下的职责落实情况进行督导检查；</a:t>
                      </a:r>
                      <a:endParaRPr lang="zh-CN" altLang="en-US" sz="1200"/>
                    </a:p>
                    <a:p>
                      <a:pPr algn="l">
                        <a:buNone/>
                      </a:pPr>
                      <a:r>
                        <a:rPr lang="en-US" altLang="zh-CN" sz="1200"/>
                        <a:t>3.</a:t>
                      </a:r>
                      <a:r>
                        <a:rPr lang="zh-CN" altLang="en-US" sz="1200"/>
                        <a:t>应急响应期间，加强散煤和车用汽柴油在销售环节质量监督管理；</a:t>
                      </a:r>
                      <a:endParaRPr lang="zh-CN" altLang="en-US" sz="1200"/>
                    </a:p>
                  </a:txBody>
                  <a:tcPr anchor="ctr" anchorCtr="0"/>
                </a:tc>
                <a:tc>
                  <a:txBody>
                    <a:bodyPr/>
                    <a:p>
                      <a:pPr algn="ctr" fontAlgn="auto">
                        <a:buClrTx/>
                        <a:buSzTx/>
                        <a:buFontTx/>
                        <a:buNone/>
                      </a:pPr>
                      <a:r>
                        <a:rPr lang="zh-CN" altLang="en-US" sz="1200">
                          <a:sym typeface="+mn-ea"/>
                        </a:rPr>
                        <a:t>工业和信息化局</a:t>
                      </a:r>
                      <a:endParaRPr lang="zh-CN" altLang="en-US" sz="1200"/>
                    </a:p>
                    <a:p>
                      <a:pPr algn="ctr" fontAlgn="auto">
                        <a:buClrTx/>
                        <a:buSzTx/>
                        <a:buFontTx/>
                        <a:buNone/>
                      </a:pPr>
                      <a:endParaRPr lang="zh-CN" altLang="en-US" sz="1200">
                        <a:sym typeface="+mn-ea"/>
                      </a:endParaRPr>
                    </a:p>
                  </a:txBody>
                  <a:tcPr anchor="ctr" anchorCtr="0"/>
                </a:tc>
                <a:tc>
                  <a:txBody>
                    <a:bodyPr/>
                    <a:p>
                      <a:pPr algn="l">
                        <a:buNone/>
                      </a:pPr>
                      <a:r>
                        <a:rPr lang="en-US" altLang="zh-CN" sz="1200">
                          <a:sym typeface="+mn-ea"/>
                        </a:rPr>
                        <a:t>1.</a:t>
                      </a:r>
                      <a:r>
                        <a:rPr lang="zh-CN" altLang="en-US" sz="1200">
                          <a:sym typeface="+mn-ea"/>
                        </a:rPr>
                        <a:t>编制本部门《重污染天气应急响应实施方案》；</a:t>
                      </a:r>
                      <a:endParaRPr lang="zh-CN" altLang="en-US" sz="1200"/>
                    </a:p>
                    <a:p>
                      <a:pPr algn="l">
                        <a:buNone/>
                      </a:pPr>
                      <a:r>
                        <a:rPr lang="en-US" altLang="zh-CN" sz="1200">
                          <a:sym typeface="+mn-ea"/>
                        </a:rPr>
                        <a:t>2.提供全市</a:t>
                      </a:r>
                      <a:r>
                        <a:rPr lang="zh-CN" altLang="en-US" sz="1200">
                          <a:sym typeface="+mn-ea"/>
                        </a:rPr>
                        <a:t>绿色工厂、专精特新企业</a:t>
                      </a:r>
                      <a:r>
                        <a:rPr lang="en-US" altLang="zh-CN" sz="1200">
                          <a:sym typeface="+mn-ea"/>
                        </a:rPr>
                        <a:t>清单，配合做好重污染天气豁免清单编制工作；</a:t>
                      </a:r>
                      <a:endParaRPr lang="en-US" altLang="zh-CN" sz="1200"/>
                    </a:p>
                    <a:p>
                      <a:pPr algn="l">
                        <a:buClrTx/>
                        <a:buSzTx/>
                        <a:buNone/>
                      </a:pPr>
                      <a:r>
                        <a:rPr lang="en-US" altLang="zh-CN" sz="1200">
                          <a:sym typeface="+mn-ea"/>
                        </a:rPr>
                        <a:t>3.</a:t>
                      </a:r>
                      <a:r>
                        <a:rPr lang="zh-CN" altLang="en-US" sz="1200">
                          <a:sym typeface="+mn-ea"/>
                        </a:rPr>
                        <a:t>对各县（市、区）工信部门重污染天气期间职责落实情况进行督导检查；</a:t>
                      </a:r>
                      <a:endParaRPr lang="zh-CN" altLang="en-US" sz="1200"/>
                    </a:p>
                  </a:txBody>
                  <a:tcPr/>
                </a:tc>
              </a:tr>
              <a:tr h="899795">
                <a:tc>
                  <a:txBody>
                    <a:bodyPr/>
                    <a:p>
                      <a:pPr algn="ctr">
                        <a:buNone/>
                      </a:pPr>
                      <a:r>
                        <a:rPr lang="zh-CN" altLang="en-US" sz="1200"/>
                        <a:t>水利局</a:t>
                      </a:r>
                      <a:endParaRPr lang="zh-CN" altLang="en-US" sz="1200"/>
                    </a:p>
                  </a:txBody>
                  <a:tcPr anchor="ctr" anchorCtr="0"/>
                </a:tc>
                <a:tc>
                  <a:txBody>
                    <a:bodyPr/>
                    <a:p>
                      <a:pPr algn="l">
                        <a:buNone/>
                      </a:pPr>
                      <a:r>
                        <a:rPr lang="en-US" altLang="zh-CN" sz="1200"/>
                        <a:t>1.</a:t>
                      </a:r>
                      <a:r>
                        <a:rPr lang="zh-CN" altLang="en-US" sz="1200"/>
                        <a:t>编制本部门《重污染天气应急响应实施方案》；</a:t>
                      </a:r>
                      <a:endParaRPr lang="zh-CN" altLang="en-US" sz="1200"/>
                    </a:p>
                    <a:p>
                      <a:pPr algn="l">
                        <a:buNone/>
                      </a:pPr>
                      <a:r>
                        <a:rPr lang="en-US" altLang="zh-CN" sz="1200"/>
                        <a:t>2.</a:t>
                      </a:r>
                      <a:r>
                        <a:rPr lang="zh-CN" altLang="en-US" sz="1200"/>
                        <a:t>主要负责督导重污染天气期间水利工程扬尘治理，对各县（市、区）水利部门在重污染天气下的职责落实情况进行督导检查。</a:t>
                      </a:r>
                      <a:endParaRPr lang="zh-CN" altLang="en-US" sz="1200"/>
                    </a:p>
                  </a:txBody>
                  <a:tcPr anchor="ctr" anchorCtr="0"/>
                </a:tc>
                <a:tc>
                  <a:txBody>
                    <a:bodyPr/>
                    <a:p>
                      <a:pPr indent="0" algn="ctr" fontAlgn="auto">
                        <a:buNone/>
                      </a:pPr>
                      <a:r>
                        <a:rPr lang="zh-CN" altLang="en-US" sz="1200">
                          <a:sym typeface="+mn-ea"/>
                        </a:rPr>
                        <a:t>财政局</a:t>
                      </a:r>
                      <a:endParaRPr lang="zh-CN" altLang="en-US" sz="1200">
                        <a:sym typeface="+mn-ea"/>
                      </a:endParaRPr>
                    </a:p>
                  </a:txBody>
                  <a:tcPr anchor="ctr" anchorCtr="0"/>
                </a:tc>
                <a:tc>
                  <a:txBody>
                    <a:bodyPr/>
                    <a:p>
                      <a:pPr algn="l">
                        <a:buClrTx/>
                        <a:buSzTx/>
                        <a:buFontTx/>
                        <a:buNone/>
                      </a:pPr>
                      <a:r>
                        <a:rPr lang="zh-CN" altLang="en-US" sz="1200"/>
                        <a:t>1.为重污染天气监测、预警、应急处置与救援、监督检查，以及基础设施建设、运行和维护，应急技术支持和应急演练等各项工作提供市级资金保障；</a:t>
                      </a:r>
                      <a:endParaRPr lang="zh-CN" altLang="en-US" sz="1200"/>
                    </a:p>
                    <a:p>
                      <a:pPr algn="l">
                        <a:buClrTx/>
                        <a:buSzTx/>
                        <a:buFontTx/>
                        <a:buNone/>
                      </a:pPr>
                      <a:r>
                        <a:rPr lang="zh-CN" altLang="en-US" sz="1200"/>
                        <a:t>2.督促各县（市、区）财政部门按照本地工作分工做好相关工作。</a:t>
                      </a:r>
                      <a:endParaRPr lang="zh-CN" altLang="en-US" sz="1200"/>
                    </a:p>
                  </a:txBody>
                  <a:tcPr/>
                </a:tc>
              </a:tr>
            </a:tbl>
          </a:graphicData>
        </a:graphic>
      </p:graphicFrame>
    </p:spTree>
  </p:cSld>
  <p:clrMapOvr>
    <a:masterClrMapping/>
  </p:clrMapOvr>
  <p:transition spd="slow" advTm="3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72770" y="1068705"/>
            <a:ext cx="11051540" cy="4060825"/>
          </a:xfrm>
          <a:prstGeom prst="rect">
            <a:avLst/>
          </a:prstGeom>
        </p:spPr>
        <p:txBody>
          <a:bodyPr>
            <a:noAutofit/>
          </a:bodyPr>
          <a:p>
            <a:pPr defTabSz="266700"/>
            <a:r>
              <a:rPr lang="en-US" altLang="zh-CN" sz="2400" b="1">
                <a:solidFill>
                  <a:srgbClr val="FF0000"/>
                </a:solidFill>
                <a:latin typeface="黑体" panose="02010609060101010101" charset="-122"/>
                <a:ea typeface="黑体" panose="02010609060101010101" charset="-122"/>
              </a:rPr>
              <a:t>   </a:t>
            </a:r>
            <a:r>
              <a:rPr lang="en-US" altLang="zh-CN" sz="3200" b="1">
                <a:solidFill>
                  <a:srgbClr val="FF0000"/>
                </a:solidFill>
                <a:latin typeface="黑体" panose="02010609060101010101" charset="-122"/>
                <a:ea typeface="黑体" panose="02010609060101010101" charset="-122"/>
              </a:rPr>
              <a:t> </a:t>
            </a:r>
            <a:r>
              <a:rPr lang="zh-CN" sz="3200" b="1">
                <a:solidFill>
                  <a:srgbClr val="FF0000"/>
                </a:solidFill>
                <a:latin typeface="黑体" panose="02010609060101010101" charset="-122"/>
                <a:ea typeface="黑体" panose="02010609060101010101" charset="-122"/>
              </a:rPr>
              <a:t>存在问题：</a:t>
            </a:r>
            <a:r>
              <a:rPr lang="zh-CN" sz="3200">
                <a:latin typeface="黑体" panose="02010609060101010101" charset="-122"/>
                <a:ea typeface="黑体" panose="02010609060101010101" charset="-122"/>
                <a:cs typeface="黑体" panose="02010609060101010101" charset="-122"/>
              </a:rPr>
              <a:t>从各单位预案编制来看“仅农业农村、交通、城管执法、工信、市场监管等部门制定并完成备案，但是有的部门专项方案</a:t>
            </a:r>
            <a:r>
              <a:rPr lang="zh-CN" sz="3200" b="1">
                <a:solidFill>
                  <a:srgbClr val="FF0000"/>
                </a:solidFill>
                <a:latin typeface="黑体" panose="02010609060101010101" charset="-122"/>
                <a:ea typeface="黑体" panose="02010609060101010101" charset="-122"/>
                <a:cs typeface="黑体" panose="02010609060101010101" charset="-122"/>
              </a:rPr>
              <a:t>内容不完善</a:t>
            </a:r>
            <a:r>
              <a:rPr lang="zh-CN" sz="3200">
                <a:latin typeface="黑体" panose="02010609060101010101" charset="-122"/>
                <a:ea typeface="黑体" panose="02010609060101010101" charset="-122"/>
                <a:cs typeface="黑体" panose="02010609060101010101" charset="-122"/>
              </a:rPr>
              <a:t>、</a:t>
            </a:r>
            <a:r>
              <a:rPr lang="zh-CN" sz="3200" b="1">
                <a:solidFill>
                  <a:srgbClr val="FF0000"/>
                </a:solidFill>
                <a:latin typeface="黑体" panose="02010609060101010101" charset="-122"/>
                <a:ea typeface="黑体" panose="02010609060101010101" charset="-122"/>
                <a:cs typeface="黑体" panose="02010609060101010101" charset="-122"/>
              </a:rPr>
              <a:t>内容空洞</a:t>
            </a:r>
            <a:r>
              <a:rPr lang="zh-CN" sz="3200">
                <a:latin typeface="黑体" panose="02010609060101010101" charset="-122"/>
                <a:ea typeface="黑体" panose="02010609060101010101" charset="-122"/>
                <a:cs typeface="黑体" panose="02010609060101010101" charset="-122"/>
              </a:rPr>
              <a:t>，</a:t>
            </a:r>
            <a:r>
              <a:rPr lang="zh-CN" sz="3200" b="1">
                <a:solidFill>
                  <a:srgbClr val="FF0000"/>
                </a:solidFill>
                <a:latin typeface="黑体" panose="02010609060101010101" charset="-122"/>
                <a:ea typeface="黑体" panose="02010609060101010101" charset="-122"/>
                <a:cs typeface="黑体" panose="02010609060101010101" charset="-122"/>
              </a:rPr>
              <a:t>可操作性不强</a:t>
            </a:r>
            <a:r>
              <a:rPr lang="zh-CN" sz="3200">
                <a:latin typeface="黑体" panose="02010609060101010101" charset="-122"/>
                <a:ea typeface="黑体" panose="02010609060101010101" charset="-122"/>
                <a:cs typeface="黑体" panose="02010609060101010101" charset="-122"/>
              </a:rPr>
              <a:t>。各县（市、区）的预案也是照搬照套市级预案，缺乏结合当地特色的针对性安排。” </a:t>
            </a:r>
            <a:endParaRPr lang="zh-CN" sz="3200">
              <a:latin typeface="黑体" panose="02010609060101010101" charset="-122"/>
              <a:ea typeface="黑体" panose="02010609060101010101" charset="-122"/>
              <a:cs typeface="黑体" panose="02010609060101010101" charset="-122"/>
            </a:endParaRPr>
          </a:p>
          <a:p>
            <a:pPr defTabSz="266700"/>
            <a:r>
              <a:rPr lang="zh-CN" sz="3200">
                <a:latin typeface="黑体" panose="02010609060101010101" charset="-122"/>
                <a:ea typeface="黑体" panose="02010609060101010101" charset="-122"/>
                <a:cs typeface="黑体" panose="02010609060101010101" charset="-122"/>
              </a:rPr>
              <a:t> </a:t>
            </a:r>
            <a:r>
              <a:rPr lang="en-US" altLang="zh-CN" sz="3200">
                <a:latin typeface="黑体" panose="02010609060101010101" charset="-122"/>
                <a:ea typeface="黑体" panose="02010609060101010101" charset="-122"/>
                <a:cs typeface="黑体" panose="02010609060101010101" charset="-122"/>
              </a:rPr>
              <a:t>  </a:t>
            </a:r>
            <a:r>
              <a:rPr lang="zh-CN" sz="3200" b="1">
                <a:solidFill>
                  <a:srgbClr val="FF0000"/>
                </a:solidFill>
                <a:latin typeface="黑体" panose="02010609060101010101" charset="-122"/>
                <a:ea typeface="黑体" panose="02010609060101010101" charset="-122"/>
                <a:cs typeface="黑体" panose="02010609060101010101" charset="-122"/>
              </a:rPr>
              <a:t>生态环境部预警期间开展的执法帮扶检查是从国家电网取得企业用电信息，</a:t>
            </a:r>
            <a:r>
              <a:rPr lang="zh-CN" sz="3200">
                <a:latin typeface="黑体" panose="02010609060101010101" charset="-122"/>
                <a:ea typeface="黑体" panose="02010609060101010101" charset="-122"/>
                <a:cs typeface="黑体" panose="02010609060101010101" charset="-122"/>
              </a:rPr>
              <a:t>目前我市在与供电公司的用电信息的共享机制上落实的还不够好，如不能加快扭转，将对我市工作</a:t>
            </a:r>
            <a:r>
              <a:rPr lang="zh-CN" sz="3200" b="1">
                <a:solidFill>
                  <a:srgbClr val="FF0000"/>
                </a:solidFill>
                <a:latin typeface="黑体" panose="02010609060101010101" charset="-122"/>
                <a:ea typeface="黑体" panose="02010609060101010101" charset="-122"/>
                <a:cs typeface="黑体" panose="02010609060101010101" charset="-122"/>
              </a:rPr>
              <a:t>造成极大被动！！！</a:t>
            </a:r>
            <a:endParaRPr lang="zh-CN" sz="3200" b="1">
              <a:solidFill>
                <a:srgbClr val="FF0000"/>
              </a:solidFill>
              <a:latin typeface="黑体" panose="02010609060101010101" charset="-122"/>
              <a:ea typeface="黑体" panose="02010609060101010101" charset="-122"/>
              <a:cs typeface="黑体" panose="02010609060101010101" charset="-122"/>
            </a:endParaRPr>
          </a:p>
        </p:txBody>
      </p:sp>
      <p:sp>
        <p:nvSpPr>
          <p:cNvPr id="4" name="@这不是阿燊"/>
          <p:cNvSpPr/>
          <p:nvPr>
            <p:custDataLst>
              <p:tags r:id="rId1"/>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预案编制和动态完善的责任体系</a:t>
            </a:r>
            <a:endParaRPr lang="zh-CN" sz="2000" dirty="0" smtClean="0">
              <a:solidFill>
                <a:schemeClr val="bg1"/>
              </a:solidFill>
              <a:latin typeface="微软雅黑" panose="020B0503020204020204" charset="-122"/>
              <a:ea typeface="微软雅黑" panose="020B0503020204020204" charset="-122"/>
              <a:sym typeface="+mn-ea"/>
            </a:endParaRPr>
          </a:p>
        </p:txBody>
      </p:sp>
      <p:sp>
        <p:nvSpPr>
          <p:cNvPr id="5" name="文本框 4"/>
          <p:cNvSpPr txBox="1"/>
          <p:nvPr/>
        </p:nvSpPr>
        <p:spPr>
          <a:xfrm>
            <a:off x="76835" y="629920"/>
            <a:ext cx="4411345" cy="563245"/>
          </a:xfrm>
          <a:prstGeom prst="rect">
            <a:avLst/>
          </a:prstGeom>
        </p:spPr>
        <p:txBody>
          <a:bodyPr wrap="square">
            <a:noAutofit/>
          </a:bodyPr>
          <a:p>
            <a:pPr marL="0" indent="400050" algn="l" defTabSz="266700">
              <a:lnSpc>
                <a:spcPts val="2800"/>
              </a:lnSpc>
              <a:spcBef>
                <a:spcPct val="0"/>
              </a:spcBef>
              <a:spcAft>
                <a:spcPct val="0"/>
              </a:spcAft>
            </a:pPr>
            <a:r>
              <a:rPr lang="zh-CN" sz="2400" b="1">
                <a:latin typeface="黑体" panose="02010609060101010101" charset="-122"/>
                <a:ea typeface="黑体" panose="02010609060101010101" charset="-122"/>
              </a:rPr>
              <a:t>（一）政府、部门责任清单</a:t>
            </a:r>
            <a:endParaRPr lang="zh-CN" altLang="en-US" sz="2400" b="1">
              <a:latin typeface="黑体" panose="02010609060101010101" charset="-122"/>
              <a:ea typeface="黑体" panose="02010609060101010101" charset="-122"/>
            </a:endParaRPr>
          </a:p>
        </p:txBody>
      </p:sp>
    </p:spTree>
  </p:cSld>
  <p:clrMapOvr>
    <a:masterClrMapping/>
  </p:clrMapOvr>
  <p:transition spd="slow" advTm="3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72770" y="939800"/>
            <a:ext cx="11423015" cy="4806315"/>
          </a:xfrm>
          <a:prstGeom prst="rect">
            <a:avLst/>
          </a:prstGeom>
        </p:spPr>
        <p:txBody>
          <a:bodyPr wrap="square">
            <a:noAutofit/>
          </a:bodyPr>
          <a:p>
            <a:pPr indent="400050" algn="l" defTabSz="266700" fontAlgn="auto">
              <a:lnSpc>
                <a:spcPct val="100000"/>
              </a:lnSpc>
              <a:spcBef>
                <a:spcPct val="0"/>
              </a:spcBef>
              <a:spcAft>
                <a:spcPct val="0"/>
              </a:spcAft>
            </a:pPr>
            <a:r>
              <a:rPr lang="en-US" altLang="zh-CN" sz="3200" b="1">
                <a:solidFill>
                  <a:srgbClr val="FF0000"/>
                </a:solidFill>
                <a:latin typeface="黑体" panose="02010609060101010101" charset="-122"/>
                <a:ea typeface="黑体" panose="02010609060101010101" charset="-122"/>
              </a:rPr>
              <a:t>  </a:t>
            </a:r>
            <a:r>
              <a:rPr lang="zh-CN" sz="3200" b="1">
                <a:solidFill>
                  <a:srgbClr val="FF0000"/>
                </a:solidFill>
                <a:latin typeface="黑体" panose="02010609060101010101" charset="-122"/>
                <a:ea typeface="黑体" panose="02010609060101010101" charset="-122"/>
              </a:rPr>
              <a:t>有关要求：</a:t>
            </a:r>
            <a:r>
              <a:rPr lang="zh-CN" sz="3200">
                <a:latin typeface="黑体" panose="02010609060101010101" charset="-122"/>
                <a:ea typeface="黑体" panose="02010609060101010101" charset="-122"/>
              </a:rPr>
              <a:t>各地、各部门要立即对本单位的《应急实施方案》进行</a:t>
            </a:r>
            <a:r>
              <a:rPr lang="zh-CN" sz="3200" b="1">
                <a:solidFill>
                  <a:srgbClr val="FF0000"/>
                </a:solidFill>
                <a:latin typeface="黑体" panose="02010609060101010101" charset="-122"/>
                <a:ea typeface="黑体" panose="02010609060101010101" charset="-122"/>
              </a:rPr>
              <a:t>复核</a:t>
            </a:r>
            <a:r>
              <a:rPr lang="zh-CN" sz="3200">
                <a:latin typeface="黑体" panose="02010609060101010101" charset="-122"/>
                <a:ea typeface="黑体" panose="02010609060101010101" charset="-122"/>
              </a:rPr>
              <a:t>，对照本部门职责，逐项明确规定动作，一一细化举措，尤其是在对管理对象的安排部署上，明确怎样通知、怎样督导检查、发现问题怎样处罚等具体工作。</a:t>
            </a:r>
            <a:r>
              <a:rPr lang="zh-CN" sz="3200" b="1">
                <a:solidFill>
                  <a:srgbClr val="FF0000"/>
                </a:solidFill>
                <a:latin typeface="黑体" panose="02010609060101010101" charset="-122"/>
                <a:ea typeface="黑体" panose="02010609060101010101" charset="-122"/>
              </a:rPr>
              <a:t>11月底前，各地、各部门要将修改完善后的应急预案报市生态办备案。</a:t>
            </a:r>
            <a:endParaRPr lang="zh-CN" sz="3200">
              <a:latin typeface="黑体" panose="02010609060101010101" charset="-122"/>
              <a:ea typeface="黑体" panose="02010609060101010101" charset="-122"/>
            </a:endParaRPr>
          </a:p>
          <a:p>
            <a:pPr indent="400050" algn="l" defTabSz="266700" fontAlgn="auto">
              <a:lnSpc>
                <a:spcPct val="100000"/>
              </a:lnSpc>
              <a:spcBef>
                <a:spcPct val="0"/>
              </a:spcBef>
              <a:spcAft>
                <a:spcPct val="0"/>
              </a:spcAft>
            </a:pPr>
            <a:r>
              <a:rPr lang="en-US" altLang="zh-CN" sz="3200">
                <a:latin typeface="黑体" panose="02010609060101010101" charset="-122"/>
                <a:ea typeface="黑体" panose="02010609060101010101" charset="-122"/>
              </a:rPr>
              <a:t>  </a:t>
            </a:r>
            <a:r>
              <a:rPr lang="zh-CN" sz="3200">
                <a:latin typeface="黑体" panose="02010609060101010101" charset="-122"/>
                <a:ea typeface="黑体" panose="02010609060101010101" charset="-122"/>
              </a:rPr>
              <a:t>预警启动后要依照《实施方案》具体执行，今年每轮预警启动后，生态环境部、省生态环境厅都将组织督导组对我市预警落实情况进行督导，同时，市生态办也将对各部门预警落实情况进行督导检查。</a:t>
            </a:r>
            <a:r>
              <a:rPr lang="zh-CN" sz="3200" b="1">
                <a:solidFill>
                  <a:srgbClr val="FF0000"/>
                </a:solidFill>
                <a:latin typeface="黑体" panose="02010609060101010101" charset="-122"/>
                <a:ea typeface="黑体" panose="02010609060101010101" charset="-122"/>
              </a:rPr>
              <a:t>对不落实预警的典型问题、典型领域，我们将请示市委、市政府后移交市纪委进行追责问责。</a:t>
            </a:r>
            <a:endParaRPr lang="zh-CN" altLang="en-US" sz="3200" b="1">
              <a:solidFill>
                <a:srgbClr val="FF0000"/>
              </a:solidFill>
              <a:latin typeface="黑体" panose="02010609060101010101" charset="-122"/>
              <a:ea typeface="黑体" panose="02010609060101010101" charset="-122"/>
            </a:endParaRPr>
          </a:p>
        </p:txBody>
      </p:sp>
      <p:sp>
        <p:nvSpPr>
          <p:cNvPr id="4" name="@这不是阿燊"/>
          <p:cNvSpPr/>
          <p:nvPr>
            <p:custDataLst>
              <p:tags r:id="rId1"/>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预案编制和动态完善的责任体系</a:t>
            </a:r>
            <a:endParaRPr lang="zh-CN" sz="2000" dirty="0" smtClean="0">
              <a:solidFill>
                <a:schemeClr val="bg1"/>
              </a:solidFill>
              <a:latin typeface="微软雅黑" panose="020B0503020204020204" charset="-122"/>
              <a:ea typeface="微软雅黑" panose="020B0503020204020204" charset="-122"/>
              <a:sym typeface="+mn-ea"/>
            </a:endParaRPr>
          </a:p>
        </p:txBody>
      </p:sp>
      <p:sp>
        <p:nvSpPr>
          <p:cNvPr id="5" name="文本框 4"/>
          <p:cNvSpPr txBox="1"/>
          <p:nvPr/>
        </p:nvSpPr>
        <p:spPr>
          <a:xfrm>
            <a:off x="76835" y="553720"/>
            <a:ext cx="4411345" cy="563245"/>
          </a:xfrm>
          <a:prstGeom prst="rect">
            <a:avLst/>
          </a:prstGeom>
        </p:spPr>
        <p:txBody>
          <a:bodyPr wrap="square">
            <a:noAutofit/>
          </a:bodyPr>
          <a:p>
            <a:pPr marL="0" indent="400050" algn="l" defTabSz="266700">
              <a:lnSpc>
                <a:spcPts val="2800"/>
              </a:lnSpc>
              <a:spcBef>
                <a:spcPct val="0"/>
              </a:spcBef>
              <a:spcAft>
                <a:spcPct val="0"/>
              </a:spcAft>
            </a:pPr>
            <a:r>
              <a:rPr lang="zh-CN" sz="2400" b="1">
                <a:latin typeface="黑体" panose="02010609060101010101" charset="-122"/>
                <a:ea typeface="黑体" panose="02010609060101010101" charset="-122"/>
              </a:rPr>
              <a:t>（一）政府、部门责任清单</a:t>
            </a:r>
            <a:endParaRPr lang="zh-CN" altLang="en-US" sz="2400" b="1">
              <a:latin typeface="黑体" panose="02010609060101010101" charset="-122"/>
              <a:ea typeface="黑体" panose="02010609060101010101" charset="-122"/>
            </a:endParaRPr>
          </a:p>
        </p:txBody>
      </p:sp>
    </p:spTree>
  </p:cSld>
  <p:clrMapOvr>
    <a:masterClrMapping/>
  </p:clrMapOvr>
  <p:transition spd="slow" advTm="3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114425" y="1276350"/>
            <a:ext cx="1724660" cy="506095"/>
          </a:xfrm>
          <a:prstGeom prst="rect">
            <a:avLst/>
          </a:prstGeom>
          <a:solidFill>
            <a:srgbClr val="E62C2D"/>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solidFill>
                  <a:schemeClr val="bg1"/>
                </a:solidFill>
                <a:latin typeface="微软雅黑" panose="020B0503020204020204" charset="-122"/>
                <a:ea typeface="微软雅黑" panose="020B0503020204020204" charset="-122"/>
                <a:cs typeface="微软雅黑" panose="020B0503020204020204" charset="-122"/>
                <a:sym typeface="+mn-ea"/>
              </a:rPr>
              <a:t>1.</a:t>
            </a:r>
            <a:r>
              <a:rPr lang="zh-CN" sz="2400" b="1">
                <a:solidFill>
                  <a:schemeClr val="bg1"/>
                </a:solidFill>
                <a:latin typeface="微软雅黑" panose="020B0503020204020204" charset="-122"/>
                <a:ea typeface="微软雅黑" panose="020B0503020204020204" charset="-122"/>
                <a:cs typeface="微软雅黑" panose="020B0503020204020204" charset="-122"/>
                <a:sym typeface="+mn-ea"/>
              </a:rPr>
              <a:t>施工工地</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9" name="流程图: 可选过程 8"/>
          <p:cNvSpPr/>
          <p:nvPr/>
        </p:nvSpPr>
        <p:spPr>
          <a:xfrm>
            <a:off x="3669665" y="894715"/>
            <a:ext cx="6068060" cy="1226820"/>
          </a:xfrm>
          <a:prstGeom prst="flowChartAlternateProcess">
            <a:avLst/>
          </a:prstGeom>
          <a:solidFill>
            <a:schemeClr val="bg1">
              <a:lumMod val="85000"/>
            </a:schemeClr>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just" fontAlgn="auto"/>
            <a:r>
              <a:rPr lang="zh-CN" altLang="en-US" sz="2400" b="1">
                <a:solidFill>
                  <a:schemeClr val="tx1"/>
                </a:solidFill>
              </a:rPr>
              <a:t>落实主体：</a:t>
            </a:r>
            <a:r>
              <a:rPr lang="zh-CN" altLang="en-US" sz="2400">
                <a:solidFill>
                  <a:schemeClr val="tx1"/>
                </a:solidFill>
              </a:rPr>
              <a:t>在保定域内建设施工的各央企、国企、民企单位</a:t>
            </a:r>
            <a:endParaRPr lang="zh-CN" altLang="en-US" sz="2400">
              <a:solidFill>
                <a:schemeClr val="tx1"/>
              </a:solidFill>
            </a:endParaRPr>
          </a:p>
        </p:txBody>
      </p:sp>
      <p:sp>
        <p:nvSpPr>
          <p:cNvPr id="10" name="流程图: 可选过程 9"/>
          <p:cNvSpPr/>
          <p:nvPr/>
        </p:nvSpPr>
        <p:spPr>
          <a:xfrm>
            <a:off x="3669665" y="2317750"/>
            <a:ext cx="6068695" cy="1259840"/>
          </a:xfrm>
          <a:prstGeom prst="flowChartAlternateProcess">
            <a:avLst/>
          </a:prstGeom>
          <a:solidFill>
            <a:schemeClr val="bg1">
              <a:lumMod val="85000"/>
            </a:schemeClr>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buClrTx/>
              <a:buSzTx/>
              <a:buFontTx/>
            </a:pPr>
            <a:r>
              <a:rPr lang="zh-CN" altLang="en-US" sz="2400" b="1">
                <a:solidFill>
                  <a:schemeClr val="tx1"/>
                </a:solidFill>
              </a:rPr>
              <a:t>监管单位：</a:t>
            </a:r>
            <a:r>
              <a:rPr lang="zh-CN" altLang="en-US" sz="2400">
                <a:solidFill>
                  <a:schemeClr val="tx1"/>
                </a:solidFill>
              </a:rPr>
              <a:t>住建、城管执法、交通、水利部门以及市属国有集团</a:t>
            </a:r>
            <a:endParaRPr lang="zh-CN" altLang="en-US" sz="2400">
              <a:solidFill>
                <a:schemeClr val="tx1"/>
              </a:solidFill>
            </a:endParaRPr>
          </a:p>
        </p:txBody>
      </p:sp>
      <p:sp>
        <p:nvSpPr>
          <p:cNvPr id="12" name="流程图: 可选过程 11"/>
          <p:cNvSpPr/>
          <p:nvPr/>
        </p:nvSpPr>
        <p:spPr>
          <a:xfrm>
            <a:off x="712470" y="3773805"/>
            <a:ext cx="10398125" cy="2070735"/>
          </a:xfrm>
          <a:prstGeom prst="flowChartAlternateProcess">
            <a:avLst/>
          </a:prstGeom>
          <a:solidFill>
            <a:schemeClr val="bg1">
              <a:lumMod val="85000"/>
            </a:schemeClr>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buClrTx/>
              <a:buSzTx/>
              <a:buFontTx/>
            </a:pPr>
            <a:r>
              <a:rPr lang="zh-CN" altLang="en-US" sz="2400" b="1">
                <a:solidFill>
                  <a:schemeClr val="tx1"/>
                </a:solidFill>
                <a:sym typeface="+mn-ea"/>
              </a:rPr>
              <a:t>预警措施：</a:t>
            </a:r>
            <a:r>
              <a:rPr lang="zh-CN" altLang="en-US" sz="2400" b="1">
                <a:solidFill>
                  <a:schemeClr val="accent4"/>
                </a:solidFill>
                <a:sym typeface="+mn-ea"/>
              </a:rPr>
              <a:t>橙色预警</a:t>
            </a:r>
            <a:r>
              <a:rPr lang="zh-CN" altLang="en-US" sz="2400" b="1">
                <a:solidFill>
                  <a:schemeClr val="tx1"/>
                </a:solidFill>
                <a:sym typeface="+mn-ea"/>
              </a:rPr>
              <a:t>，除应急抢险外，原则上，施工工地依法禁止土石方作业、建筑拆除、喷涂粉刷、护坡喷浆、沥青摊铺、露天防水作业等。施工工地应停止使用国二及以下非道路移动机械（紧急检修作业机械除外）。</a:t>
            </a:r>
            <a:r>
              <a:rPr lang="zh-CN" altLang="en-US" sz="2400" b="1">
                <a:solidFill>
                  <a:srgbClr val="FF0000"/>
                </a:solidFill>
                <a:sym typeface="+mn-ea"/>
              </a:rPr>
              <a:t>红色预警</a:t>
            </a:r>
            <a:r>
              <a:rPr lang="zh-CN" altLang="en-US" sz="2400" b="1">
                <a:solidFill>
                  <a:schemeClr val="tx1"/>
                </a:solidFill>
                <a:sym typeface="+mn-ea"/>
              </a:rPr>
              <a:t>增加禁止道路划线作业。</a:t>
            </a:r>
            <a:endParaRPr lang="zh-CN" altLang="en-US" sz="2400" b="1">
              <a:solidFill>
                <a:schemeClr val="tx1"/>
              </a:solidFill>
            </a:endParaRPr>
          </a:p>
          <a:p>
            <a:pPr algn="just">
              <a:buClrTx/>
              <a:buSzTx/>
              <a:buFontTx/>
            </a:pPr>
            <a:endParaRPr lang="zh-CN" altLang="en-US" sz="2400" b="1">
              <a:solidFill>
                <a:schemeClr val="tx1"/>
              </a:solidFill>
            </a:endParaRPr>
          </a:p>
        </p:txBody>
      </p:sp>
      <p:sp>
        <p:nvSpPr>
          <p:cNvPr id="2" name="@这不是阿燊"/>
          <p:cNvSpPr/>
          <p:nvPr>
            <p:custDataLst>
              <p:tags r:id="rId1"/>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预案编制和动态完善的责任体系</a:t>
            </a:r>
            <a:endParaRPr lang="zh-CN" sz="2000" dirty="0" smtClean="0">
              <a:solidFill>
                <a:schemeClr val="bg1"/>
              </a:solidFill>
              <a:latin typeface="微软雅黑" panose="020B0503020204020204" charset="-122"/>
              <a:ea typeface="微软雅黑" panose="020B0503020204020204" charset="-122"/>
              <a:sym typeface="+mn-ea"/>
            </a:endParaRPr>
          </a:p>
        </p:txBody>
      </p:sp>
      <p:sp>
        <p:nvSpPr>
          <p:cNvPr id="4" name="文本框 3"/>
          <p:cNvSpPr txBox="1"/>
          <p:nvPr/>
        </p:nvSpPr>
        <p:spPr>
          <a:xfrm>
            <a:off x="76835" y="506095"/>
            <a:ext cx="4411345" cy="563245"/>
          </a:xfrm>
          <a:prstGeom prst="rect">
            <a:avLst/>
          </a:prstGeom>
        </p:spPr>
        <p:txBody>
          <a:bodyPr wrap="square">
            <a:noAutofit/>
          </a:bodyPr>
          <a:p>
            <a:pPr marL="0" indent="400050" algn="l" defTabSz="266700">
              <a:lnSpc>
                <a:spcPts val="2800"/>
              </a:lnSpc>
              <a:spcBef>
                <a:spcPct val="0"/>
              </a:spcBef>
              <a:spcAft>
                <a:spcPct val="0"/>
              </a:spcAft>
            </a:pPr>
            <a:r>
              <a:rPr lang="zh-CN" sz="2400" b="1">
                <a:latin typeface="黑体" panose="02010609060101010101" charset="-122"/>
                <a:ea typeface="黑体" panose="02010609060101010101" charset="-122"/>
              </a:rPr>
              <a:t>（二）措施清单</a:t>
            </a:r>
            <a:endParaRPr lang="zh-CN" altLang="en-US" sz="2400" b="1">
              <a:latin typeface="黑体" panose="02010609060101010101" charset="-122"/>
              <a:ea typeface="黑体" panose="02010609060101010101" charset="-122"/>
            </a:endParaRPr>
          </a:p>
        </p:txBody>
      </p:sp>
    </p:spTree>
  </p:cSld>
  <p:clrMapOvr>
    <a:masterClrMapping/>
  </p:clrMapOvr>
  <p:transition spd="slow" advTm="3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流程图: 可选过程 8"/>
          <p:cNvSpPr/>
          <p:nvPr/>
        </p:nvSpPr>
        <p:spPr>
          <a:xfrm>
            <a:off x="3669665" y="894715"/>
            <a:ext cx="6068060" cy="1226820"/>
          </a:xfrm>
          <a:prstGeom prst="flowChartAlternateProcess">
            <a:avLst/>
          </a:prstGeom>
          <a:solidFill>
            <a:schemeClr val="bg1">
              <a:lumMod val="85000"/>
            </a:schemeClr>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just" fontAlgn="auto"/>
            <a:r>
              <a:rPr lang="zh-CN" altLang="en-US" sz="2400" b="1">
                <a:solidFill>
                  <a:schemeClr val="tx1"/>
                </a:solidFill>
              </a:rPr>
              <a:t>落实主体：</a:t>
            </a:r>
            <a:r>
              <a:rPr lang="zh-CN" altLang="en-US" sz="2400">
                <a:solidFill>
                  <a:schemeClr val="tx1"/>
                </a:solidFill>
              </a:rPr>
              <a:t>城市区域各保洁单位、国省干线各养路工区</a:t>
            </a:r>
            <a:endParaRPr lang="zh-CN" altLang="en-US" sz="2400">
              <a:solidFill>
                <a:schemeClr val="tx1"/>
              </a:solidFill>
            </a:endParaRPr>
          </a:p>
        </p:txBody>
      </p:sp>
      <p:sp>
        <p:nvSpPr>
          <p:cNvPr id="10" name="流程图: 可选过程 9"/>
          <p:cNvSpPr/>
          <p:nvPr/>
        </p:nvSpPr>
        <p:spPr>
          <a:xfrm>
            <a:off x="3669665" y="2317750"/>
            <a:ext cx="6068695" cy="1259840"/>
          </a:xfrm>
          <a:prstGeom prst="flowChartAlternateProcess">
            <a:avLst/>
          </a:prstGeom>
          <a:solidFill>
            <a:schemeClr val="bg1">
              <a:lumMod val="85000"/>
            </a:schemeClr>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buClrTx/>
              <a:buSzTx/>
              <a:buFontTx/>
            </a:pPr>
            <a:r>
              <a:rPr lang="zh-CN" altLang="en-US" sz="2400" b="1">
                <a:solidFill>
                  <a:schemeClr val="tx1"/>
                </a:solidFill>
              </a:rPr>
              <a:t>监管单位：</a:t>
            </a:r>
            <a:r>
              <a:rPr lang="zh-CN" altLang="en-US" sz="2400">
                <a:solidFill>
                  <a:schemeClr val="tx1"/>
                </a:solidFill>
              </a:rPr>
              <a:t>城管执法、交通部门</a:t>
            </a:r>
            <a:endParaRPr lang="zh-CN" altLang="en-US" sz="2400">
              <a:solidFill>
                <a:schemeClr val="tx1"/>
              </a:solidFill>
            </a:endParaRPr>
          </a:p>
        </p:txBody>
      </p:sp>
      <p:sp>
        <p:nvSpPr>
          <p:cNvPr id="12" name="流程图: 可选过程 11"/>
          <p:cNvSpPr/>
          <p:nvPr/>
        </p:nvSpPr>
        <p:spPr>
          <a:xfrm>
            <a:off x="712470" y="3773805"/>
            <a:ext cx="10398125" cy="1929130"/>
          </a:xfrm>
          <a:prstGeom prst="flowChartAlternateProcess">
            <a:avLst/>
          </a:prstGeom>
          <a:solidFill>
            <a:schemeClr val="bg1">
              <a:lumMod val="85000"/>
            </a:schemeClr>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buClrTx/>
              <a:buSzTx/>
              <a:buFontTx/>
            </a:pPr>
            <a:r>
              <a:rPr lang="zh-CN" altLang="en-US" sz="2400" b="1">
                <a:solidFill>
                  <a:schemeClr val="tx1"/>
                </a:solidFill>
                <a:sym typeface="+mn-ea"/>
              </a:rPr>
              <a:t>预警措施：</a:t>
            </a:r>
            <a:r>
              <a:rPr lang="zh-CN" altLang="en-US" sz="2400">
                <a:solidFill>
                  <a:schemeClr val="tx1"/>
                </a:solidFill>
                <a:sym typeface="+mn-ea"/>
              </a:rPr>
              <a:t>在常规作业基础上，对城市主要干道和易产生扬尘路段</a:t>
            </a:r>
            <a:r>
              <a:rPr lang="zh-CN" altLang="en-US" sz="2400" b="1">
                <a:solidFill>
                  <a:srgbClr val="FF0000"/>
                </a:solidFill>
                <a:sym typeface="+mn-ea"/>
              </a:rPr>
              <a:t>增加湿扫</a:t>
            </a:r>
            <a:r>
              <a:rPr lang="zh-CN" altLang="en-US" sz="2400">
                <a:solidFill>
                  <a:schemeClr val="tx1"/>
                </a:solidFill>
                <a:sym typeface="+mn-ea"/>
              </a:rPr>
              <a:t>和</a:t>
            </a:r>
            <a:r>
              <a:rPr lang="zh-CN" altLang="en-US" sz="2400" b="1">
                <a:solidFill>
                  <a:srgbClr val="FF0000"/>
                </a:solidFill>
                <a:sym typeface="+mn-ea"/>
              </a:rPr>
              <a:t>洒水频次</a:t>
            </a:r>
            <a:r>
              <a:rPr lang="zh-CN" altLang="en-US" sz="2400">
                <a:solidFill>
                  <a:schemeClr val="tx1"/>
                </a:solidFill>
                <a:sym typeface="+mn-ea"/>
              </a:rPr>
              <a:t>。</a:t>
            </a:r>
            <a:endParaRPr lang="zh-CN" altLang="en-US" sz="2400">
              <a:solidFill>
                <a:schemeClr val="tx1"/>
              </a:solidFill>
              <a:sym typeface="+mn-ea"/>
            </a:endParaRPr>
          </a:p>
          <a:p>
            <a:pPr algn="just">
              <a:buClrTx/>
              <a:buSzTx/>
              <a:buFontTx/>
            </a:pPr>
            <a:endParaRPr lang="zh-CN" altLang="en-US" sz="2400" b="1">
              <a:solidFill>
                <a:schemeClr val="tx1"/>
              </a:solidFill>
            </a:endParaRPr>
          </a:p>
        </p:txBody>
      </p:sp>
      <p:sp>
        <p:nvSpPr>
          <p:cNvPr id="2" name="@这不是阿燊"/>
          <p:cNvSpPr/>
          <p:nvPr>
            <p:custDataLst>
              <p:tags r:id="rId1"/>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预案编制和动态完善的责任体系</a:t>
            </a:r>
            <a:endParaRPr lang="zh-CN" sz="2000" dirty="0" smtClean="0">
              <a:solidFill>
                <a:schemeClr val="bg1"/>
              </a:solidFill>
              <a:latin typeface="微软雅黑" panose="020B0503020204020204" charset="-122"/>
              <a:ea typeface="微软雅黑" panose="020B0503020204020204" charset="-122"/>
              <a:sym typeface="+mn-ea"/>
            </a:endParaRPr>
          </a:p>
        </p:txBody>
      </p:sp>
      <p:sp>
        <p:nvSpPr>
          <p:cNvPr id="3" name="文本框 2"/>
          <p:cNvSpPr txBox="1"/>
          <p:nvPr/>
        </p:nvSpPr>
        <p:spPr>
          <a:xfrm>
            <a:off x="76835" y="525145"/>
            <a:ext cx="4411345" cy="563245"/>
          </a:xfrm>
          <a:prstGeom prst="rect">
            <a:avLst/>
          </a:prstGeom>
        </p:spPr>
        <p:txBody>
          <a:bodyPr wrap="square">
            <a:noAutofit/>
          </a:bodyPr>
          <a:p>
            <a:pPr marL="0" indent="400050" algn="l" defTabSz="266700">
              <a:lnSpc>
                <a:spcPts val="2800"/>
              </a:lnSpc>
              <a:spcBef>
                <a:spcPct val="0"/>
              </a:spcBef>
              <a:spcAft>
                <a:spcPct val="0"/>
              </a:spcAft>
            </a:pPr>
            <a:r>
              <a:rPr lang="zh-CN" sz="2400" b="1">
                <a:latin typeface="黑体" panose="02010609060101010101" charset="-122"/>
                <a:ea typeface="黑体" panose="02010609060101010101" charset="-122"/>
              </a:rPr>
              <a:t>（二）措施清单</a:t>
            </a:r>
            <a:endParaRPr lang="zh-CN" altLang="en-US" sz="2400" b="1">
              <a:latin typeface="黑体" panose="02010609060101010101" charset="-122"/>
              <a:ea typeface="黑体" panose="02010609060101010101" charset="-122"/>
            </a:endParaRPr>
          </a:p>
        </p:txBody>
      </p:sp>
      <p:sp>
        <p:nvSpPr>
          <p:cNvPr id="6" name="矩形 5"/>
          <p:cNvSpPr/>
          <p:nvPr/>
        </p:nvSpPr>
        <p:spPr>
          <a:xfrm>
            <a:off x="1114425" y="1276350"/>
            <a:ext cx="1724660" cy="506095"/>
          </a:xfrm>
          <a:prstGeom prst="rect">
            <a:avLst/>
          </a:prstGeom>
          <a:solidFill>
            <a:srgbClr val="E62C2D"/>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solidFill>
                  <a:schemeClr val="bg1"/>
                </a:solidFill>
                <a:latin typeface="微软雅黑" panose="020B0503020204020204" charset="-122"/>
                <a:ea typeface="微软雅黑" panose="020B0503020204020204" charset="-122"/>
                <a:cs typeface="微软雅黑" panose="020B0503020204020204" charset="-122"/>
                <a:sym typeface="+mn-ea"/>
              </a:rPr>
              <a:t>2.</a:t>
            </a:r>
            <a:r>
              <a:rPr lang="zh-CN" sz="2400" b="1">
                <a:solidFill>
                  <a:schemeClr val="bg1"/>
                </a:solidFill>
                <a:latin typeface="微软雅黑" panose="020B0503020204020204" charset="-122"/>
                <a:ea typeface="微软雅黑" panose="020B0503020204020204" charset="-122"/>
                <a:cs typeface="微软雅黑" panose="020B0503020204020204" charset="-122"/>
                <a:sym typeface="+mn-ea"/>
              </a:rPr>
              <a:t>道路保洁</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spd="slow" advTm="3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流程图: 可选过程 8"/>
          <p:cNvSpPr/>
          <p:nvPr/>
        </p:nvSpPr>
        <p:spPr>
          <a:xfrm>
            <a:off x="4071620" y="894715"/>
            <a:ext cx="6068060" cy="1226820"/>
          </a:xfrm>
          <a:prstGeom prst="flowChartAlternateProcess">
            <a:avLst/>
          </a:prstGeom>
          <a:solidFill>
            <a:schemeClr val="bg1">
              <a:lumMod val="85000"/>
            </a:schemeClr>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just" fontAlgn="auto"/>
            <a:r>
              <a:rPr lang="zh-CN" altLang="en-US" sz="2400" b="1">
                <a:solidFill>
                  <a:schemeClr val="tx1"/>
                </a:solidFill>
              </a:rPr>
              <a:t>落实主体：</a:t>
            </a:r>
            <a:r>
              <a:rPr lang="zh-CN" altLang="en-US" sz="2400">
                <a:solidFill>
                  <a:schemeClr val="tx1"/>
                </a:solidFill>
              </a:rPr>
              <a:t>各乡村（社区）居民</a:t>
            </a:r>
            <a:endParaRPr lang="zh-CN" altLang="en-US" sz="2400">
              <a:solidFill>
                <a:schemeClr val="tx1"/>
              </a:solidFill>
            </a:endParaRPr>
          </a:p>
        </p:txBody>
      </p:sp>
      <p:sp>
        <p:nvSpPr>
          <p:cNvPr id="10" name="流程图: 可选过程 9"/>
          <p:cNvSpPr/>
          <p:nvPr/>
        </p:nvSpPr>
        <p:spPr>
          <a:xfrm>
            <a:off x="4070985" y="2317750"/>
            <a:ext cx="6068695" cy="1259840"/>
          </a:xfrm>
          <a:prstGeom prst="flowChartAlternateProcess">
            <a:avLst/>
          </a:prstGeom>
          <a:solidFill>
            <a:schemeClr val="bg1">
              <a:lumMod val="85000"/>
            </a:schemeClr>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buClrTx/>
              <a:buSzTx/>
              <a:buFontTx/>
            </a:pPr>
            <a:r>
              <a:rPr lang="zh-CN" altLang="en-US" sz="2400" b="1">
                <a:solidFill>
                  <a:schemeClr val="tx1"/>
                </a:solidFill>
              </a:rPr>
              <a:t>监管单位：</a:t>
            </a:r>
            <a:r>
              <a:rPr lang="zh-CN" altLang="en-US" sz="2400">
                <a:solidFill>
                  <a:schemeClr val="tx1"/>
                </a:solidFill>
              </a:rPr>
              <a:t>农业农村部门，县、乡级政府</a:t>
            </a:r>
            <a:endParaRPr lang="zh-CN" altLang="en-US" sz="2400">
              <a:solidFill>
                <a:schemeClr val="tx1"/>
              </a:solidFill>
            </a:endParaRPr>
          </a:p>
        </p:txBody>
      </p:sp>
      <p:sp>
        <p:nvSpPr>
          <p:cNvPr id="12" name="流程图: 可选过程 11"/>
          <p:cNvSpPr/>
          <p:nvPr/>
        </p:nvSpPr>
        <p:spPr>
          <a:xfrm>
            <a:off x="712470" y="3773805"/>
            <a:ext cx="10398125" cy="1618615"/>
          </a:xfrm>
          <a:prstGeom prst="flowChartAlternateProcess">
            <a:avLst/>
          </a:prstGeom>
          <a:solidFill>
            <a:schemeClr val="bg1">
              <a:lumMod val="85000"/>
            </a:schemeClr>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buClrTx/>
              <a:buSzTx/>
              <a:buFontTx/>
            </a:pPr>
            <a:r>
              <a:rPr lang="zh-CN" altLang="en-US" sz="2400" b="1">
                <a:solidFill>
                  <a:schemeClr val="tx1"/>
                </a:solidFill>
                <a:sym typeface="+mn-ea"/>
              </a:rPr>
              <a:t>预警措施：</a:t>
            </a:r>
            <a:r>
              <a:rPr lang="zh-CN" altLang="en-US" sz="2400">
                <a:solidFill>
                  <a:schemeClr val="tx1"/>
                </a:solidFill>
                <a:sym typeface="+mn-ea"/>
              </a:rPr>
              <a:t>重污染天气预警期间，禁止秸秆、垃圾焚烧。</a:t>
            </a:r>
            <a:endParaRPr lang="zh-CN" altLang="en-US" sz="2400">
              <a:solidFill>
                <a:schemeClr val="tx1"/>
              </a:solidFill>
              <a:sym typeface="+mn-ea"/>
            </a:endParaRPr>
          </a:p>
          <a:p>
            <a:pPr algn="just">
              <a:buClrTx/>
              <a:buSzTx/>
              <a:buFontTx/>
            </a:pPr>
            <a:endParaRPr lang="zh-CN" altLang="en-US" sz="2400" b="1">
              <a:solidFill>
                <a:schemeClr val="tx1"/>
              </a:solidFill>
            </a:endParaRPr>
          </a:p>
        </p:txBody>
      </p:sp>
      <p:sp>
        <p:nvSpPr>
          <p:cNvPr id="2" name="@这不是阿燊"/>
          <p:cNvSpPr/>
          <p:nvPr>
            <p:custDataLst>
              <p:tags r:id="rId1"/>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预案编制和动态完善的责任体系</a:t>
            </a:r>
            <a:endParaRPr lang="zh-CN" sz="2000" dirty="0" smtClean="0">
              <a:solidFill>
                <a:schemeClr val="bg1"/>
              </a:solidFill>
              <a:latin typeface="微软雅黑" panose="020B0503020204020204" charset="-122"/>
              <a:ea typeface="微软雅黑" panose="020B0503020204020204" charset="-122"/>
              <a:sym typeface="+mn-ea"/>
            </a:endParaRPr>
          </a:p>
        </p:txBody>
      </p:sp>
      <p:sp>
        <p:nvSpPr>
          <p:cNvPr id="3" name="文本框 2"/>
          <p:cNvSpPr txBox="1"/>
          <p:nvPr/>
        </p:nvSpPr>
        <p:spPr>
          <a:xfrm>
            <a:off x="76835" y="525145"/>
            <a:ext cx="4411345" cy="563245"/>
          </a:xfrm>
          <a:prstGeom prst="rect">
            <a:avLst/>
          </a:prstGeom>
        </p:spPr>
        <p:txBody>
          <a:bodyPr wrap="square">
            <a:noAutofit/>
          </a:bodyPr>
          <a:p>
            <a:pPr marL="0" indent="400050" algn="l" defTabSz="266700">
              <a:lnSpc>
                <a:spcPts val="2800"/>
              </a:lnSpc>
              <a:spcBef>
                <a:spcPct val="0"/>
              </a:spcBef>
              <a:spcAft>
                <a:spcPct val="0"/>
              </a:spcAft>
            </a:pPr>
            <a:r>
              <a:rPr lang="zh-CN" sz="2400" b="1">
                <a:latin typeface="黑体" panose="02010609060101010101" charset="-122"/>
                <a:ea typeface="黑体" panose="02010609060101010101" charset="-122"/>
              </a:rPr>
              <a:t>（二）措施清单</a:t>
            </a:r>
            <a:endParaRPr lang="zh-CN" altLang="en-US" sz="2400" b="1">
              <a:latin typeface="黑体" panose="02010609060101010101" charset="-122"/>
              <a:ea typeface="黑体" panose="02010609060101010101" charset="-122"/>
            </a:endParaRPr>
          </a:p>
        </p:txBody>
      </p:sp>
      <p:sp>
        <p:nvSpPr>
          <p:cNvPr id="4" name="矩形 3"/>
          <p:cNvSpPr/>
          <p:nvPr/>
        </p:nvSpPr>
        <p:spPr>
          <a:xfrm>
            <a:off x="1114425" y="1276350"/>
            <a:ext cx="2401570" cy="506095"/>
          </a:xfrm>
          <a:prstGeom prst="rect">
            <a:avLst/>
          </a:prstGeom>
          <a:solidFill>
            <a:srgbClr val="E62C2D"/>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solidFill>
                  <a:schemeClr val="bg1"/>
                </a:solidFill>
                <a:latin typeface="微软雅黑" panose="020B0503020204020204" charset="-122"/>
                <a:ea typeface="微软雅黑" panose="020B0503020204020204" charset="-122"/>
                <a:cs typeface="微软雅黑" panose="020B0503020204020204" charset="-122"/>
                <a:sym typeface="+mn-ea"/>
              </a:rPr>
              <a:t>3.</a:t>
            </a:r>
            <a:r>
              <a:rPr lang="zh-CN" sz="2400" b="1">
                <a:solidFill>
                  <a:schemeClr val="bg1"/>
                </a:solidFill>
                <a:latin typeface="微软雅黑" panose="020B0503020204020204" charset="-122"/>
                <a:ea typeface="微软雅黑" panose="020B0503020204020204" charset="-122"/>
                <a:cs typeface="微软雅黑" panose="020B0503020204020204" charset="-122"/>
                <a:sym typeface="+mn-ea"/>
              </a:rPr>
              <a:t>秸秆垃圾禁烧</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spd="slow" advTm="3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流程图: 可选过程 8"/>
          <p:cNvSpPr/>
          <p:nvPr/>
        </p:nvSpPr>
        <p:spPr>
          <a:xfrm>
            <a:off x="4071620" y="894715"/>
            <a:ext cx="6068060" cy="1226820"/>
          </a:xfrm>
          <a:prstGeom prst="flowChartAlternateProcess">
            <a:avLst/>
          </a:prstGeom>
          <a:solidFill>
            <a:schemeClr val="bg1">
              <a:lumMod val="85000"/>
            </a:schemeClr>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just" fontAlgn="auto"/>
            <a:r>
              <a:rPr lang="zh-CN" altLang="en-US" sz="2400" b="1">
                <a:solidFill>
                  <a:schemeClr val="tx1"/>
                </a:solidFill>
              </a:rPr>
              <a:t>落实主体：</a:t>
            </a:r>
            <a:r>
              <a:rPr lang="zh-CN" altLang="en-US" sz="2400">
                <a:solidFill>
                  <a:schemeClr val="tx1"/>
                </a:solidFill>
              </a:rPr>
              <a:t>各车辆所有单位和个人</a:t>
            </a:r>
            <a:endParaRPr lang="zh-CN" altLang="en-US" sz="2400">
              <a:solidFill>
                <a:schemeClr val="tx1"/>
              </a:solidFill>
            </a:endParaRPr>
          </a:p>
        </p:txBody>
      </p:sp>
      <p:sp>
        <p:nvSpPr>
          <p:cNvPr id="10" name="流程图: 可选过程 9"/>
          <p:cNvSpPr/>
          <p:nvPr/>
        </p:nvSpPr>
        <p:spPr>
          <a:xfrm>
            <a:off x="4070985" y="2317750"/>
            <a:ext cx="6068695" cy="1259840"/>
          </a:xfrm>
          <a:prstGeom prst="flowChartAlternateProcess">
            <a:avLst/>
          </a:prstGeom>
          <a:solidFill>
            <a:schemeClr val="bg1">
              <a:lumMod val="85000"/>
            </a:schemeClr>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buClrTx/>
              <a:buSzTx/>
              <a:buFontTx/>
            </a:pPr>
            <a:r>
              <a:rPr lang="zh-CN" altLang="en-US" sz="2400" b="1">
                <a:solidFill>
                  <a:schemeClr val="tx1"/>
                </a:solidFill>
              </a:rPr>
              <a:t>监管单位：</a:t>
            </a:r>
            <a:r>
              <a:rPr lang="zh-CN" altLang="en-US" sz="2400">
                <a:solidFill>
                  <a:schemeClr val="tx1"/>
                </a:solidFill>
              </a:rPr>
              <a:t>公安、城管执法、交通、生态环境等部门</a:t>
            </a:r>
            <a:endParaRPr lang="zh-CN" altLang="en-US" sz="2400">
              <a:solidFill>
                <a:schemeClr val="tx1"/>
              </a:solidFill>
            </a:endParaRPr>
          </a:p>
        </p:txBody>
      </p:sp>
      <p:sp>
        <p:nvSpPr>
          <p:cNvPr id="12" name="流程图: 可选过程 11"/>
          <p:cNvSpPr/>
          <p:nvPr/>
        </p:nvSpPr>
        <p:spPr>
          <a:xfrm>
            <a:off x="712470" y="3773805"/>
            <a:ext cx="10398125" cy="2345055"/>
          </a:xfrm>
          <a:prstGeom prst="flowChartAlternateProcess">
            <a:avLst/>
          </a:prstGeom>
          <a:solidFill>
            <a:schemeClr val="bg1">
              <a:lumMod val="85000"/>
            </a:schemeClr>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buClrTx/>
              <a:buSzTx/>
              <a:buFontTx/>
            </a:pPr>
            <a:r>
              <a:rPr lang="zh-CN" altLang="en-US" sz="2400" b="1">
                <a:solidFill>
                  <a:schemeClr val="tx1"/>
                </a:solidFill>
                <a:sym typeface="+mn-ea"/>
              </a:rPr>
              <a:t>预警措施：</a:t>
            </a:r>
            <a:r>
              <a:rPr lang="zh-CN" altLang="en-US" sz="2400">
                <a:solidFill>
                  <a:schemeClr val="tx1"/>
                </a:solidFill>
                <a:sym typeface="+mn-ea"/>
              </a:rPr>
              <a:t>除城市运行保障车辆和执行任务特种车辆外，城市建成区、县（市）城区内依法禁止重型和中型柴油及燃气货车、三轮汽车、低速载货汽车和拖拉机通行。</a:t>
            </a:r>
            <a:endParaRPr lang="zh-CN" altLang="en-US" sz="2400">
              <a:solidFill>
                <a:schemeClr val="tx1"/>
              </a:solidFill>
              <a:sym typeface="+mn-ea"/>
            </a:endParaRPr>
          </a:p>
          <a:p>
            <a:pPr algn="just">
              <a:buClrTx/>
              <a:buSzTx/>
              <a:buFontTx/>
            </a:pPr>
            <a:r>
              <a:rPr lang="zh-CN" altLang="en-US" sz="2400">
                <a:solidFill>
                  <a:schemeClr val="tx1"/>
                </a:solidFill>
                <a:sym typeface="+mn-ea"/>
              </a:rPr>
              <a:t>未安装密闭装置易产生遗撒的煤炭、渣土、砂石料等运输车辆依法禁止上路。</a:t>
            </a:r>
            <a:endParaRPr lang="zh-CN" altLang="en-US" sz="2400">
              <a:solidFill>
                <a:schemeClr val="tx1"/>
              </a:solidFill>
              <a:sym typeface="+mn-ea"/>
            </a:endParaRPr>
          </a:p>
          <a:p>
            <a:pPr algn="just">
              <a:buClrTx/>
              <a:buSzTx/>
              <a:buFontTx/>
            </a:pPr>
            <a:endParaRPr lang="zh-CN" altLang="en-US" sz="2400" b="1">
              <a:solidFill>
                <a:schemeClr val="tx1"/>
              </a:solidFill>
            </a:endParaRPr>
          </a:p>
        </p:txBody>
      </p:sp>
      <p:sp>
        <p:nvSpPr>
          <p:cNvPr id="2" name="@这不是阿燊"/>
          <p:cNvSpPr/>
          <p:nvPr>
            <p:custDataLst>
              <p:tags r:id="rId1"/>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预案编制和动态完善的责任体系</a:t>
            </a:r>
            <a:endParaRPr lang="zh-CN" sz="2000" dirty="0" smtClean="0">
              <a:solidFill>
                <a:schemeClr val="bg1"/>
              </a:solidFill>
              <a:latin typeface="微软雅黑" panose="020B0503020204020204" charset="-122"/>
              <a:ea typeface="微软雅黑" panose="020B0503020204020204" charset="-122"/>
              <a:sym typeface="+mn-ea"/>
            </a:endParaRPr>
          </a:p>
        </p:txBody>
      </p:sp>
      <p:sp>
        <p:nvSpPr>
          <p:cNvPr id="3" name="文本框 2"/>
          <p:cNvSpPr txBox="1"/>
          <p:nvPr/>
        </p:nvSpPr>
        <p:spPr>
          <a:xfrm>
            <a:off x="76835" y="525145"/>
            <a:ext cx="4411345" cy="563245"/>
          </a:xfrm>
          <a:prstGeom prst="rect">
            <a:avLst/>
          </a:prstGeom>
        </p:spPr>
        <p:txBody>
          <a:bodyPr wrap="square">
            <a:noAutofit/>
          </a:bodyPr>
          <a:p>
            <a:pPr marL="0" indent="400050" algn="l" defTabSz="266700">
              <a:lnSpc>
                <a:spcPts val="2800"/>
              </a:lnSpc>
              <a:spcBef>
                <a:spcPct val="0"/>
              </a:spcBef>
              <a:spcAft>
                <a:spcPct val="0"/>
              </a:spcAft>
            </a:pPr>
            <a:r>
              <a:rPr lang="zh-CN" sz="2400" b="1">
                <a:latin typeface="黑体" panose="02010609060101010101" charset="-122"/>
                <a:ea typeface="黑体" panose="02010609060101010101" charset="-122"/>
              </a:rPr>
              <a:t>（二）措施清单</a:t>
            </a:r>
            <a:endParaRPr lang="zh-CN" altLang="en-US" sz="2400" b="1">
              <a:latin typeface="黑体" panose="02010609060101010101" charset="-122"/>
              <a:ea typeface="黑体" panose="02010609060101010101" charset="-122"/>
            </a:endParaRPr>
          </a:p>
        </p:txBody>
      </p:sp>
      <p:sp>
        <p:nvSpPr>
          <p:cNvPr id="4" name="矩形 3"/>
          <p:cNvSpPr/>
          <p:nvPr/>
        </p:nvSpPr>
        <p:spPr>
          <a:xfrm>
            <a:off x="1114425" y="1276350"/>
            <a:ext cx="1724660" cy="506095"/>
          </a:xfrm>
          <a:prstGeom prst="rect">
            <a:avLst/>
          </a:prstGeom>
          <a:solidFill>
            <a:srgbClr val="E62C2D"/>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solidFill>
                  <a:schemeClr val="bg1"/>
                </a:solidFill>
                <a:latin typeface="微软雅黑" panose="020B0503020204020204" charset="-122"/>
                <a:ea typeface="微软雅黑" panose="020B0503020204020204" charset="-122"/>
                <a:cs typeface="微软雅黑" panose="020B0503020204020204" charset="-122"/>
                <a:sym typeface="+mn-ea"/>
              </a:rPr>
              <a:t>4.</a:t>
            </a:r>
            <a:r>
              <a:rPr lang="zh-CN" altLang="en-US" sz="2400" b="1">
                <a:solidFill>
                  <a:schemeClr val="bg1"/>
                </a:solidFill>
                <a:latin typeface="微软雅黑" panose="020B0503020204020204" charset="-122"/>
                <a:ea typeface="微软雅黑" panose="020B0503020204020204" charset="-122"/>
                <a:cs typeface="微软雅黑" panose="020B0503020204020204" charset="-122"/>
                <a:sym typeface="+mn-ea"/>
              </a:rPr>
              <a:t>社会车辆</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spd="slow" advTm="3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流程图: 可选过程 8"/>
          <p:cNvSpPr/>
          <p:nvPr/>
        </p:nvSpPr>
        <p:spPr>
          <a:xfrm>
            <a:off x="4071620" y="991235"/>
            <a:ext cx="6068060" cy="605155"/>
          </a:xfrm>
          <a:prstGeom prst="flowChartAlternateProcess">
            <a:avLst/>
          </a:prstGeom>
          <a:solidFill>
            <a:schemeClr val="bg1">
              <a:lumMod val="85000"/>
            </a:schemeClr>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just" fontAlgn="auto"/>
            <a:r>
              <a:rPr lang="zh-CN" altLang="en-US" sz="2400" b="1">
                <a:solidFill>
                  <a:schemeClr val="tx1"/>
                </a:solidFill>
              </a:rPr>
              <a:t>落实主体：</a:t>
            </a:r>
            <a:r>
              <a:rPr lang="zh-CN" altLang="en-US" sz="2400">
                <a:solidFill>
                  <a:schemeClr val="tx1"/>
                </a:solidFill>
              </a:rPr>
              <a:t>各工业企业</a:t>
            </a:r>
            <a:endParaRPr lang="zh-CN" altLang="en-US" sz="2400">
              <a:solidFill>
                <a:schemeClr val="tx1"/>
              </a:solidFill>
            </a:endParaRPr>
          </a:p>
        </p:txBody>
      </p:sp>
      <p:sp>
        <p:nvSpPr>
          <p:cNvPr id="10" name="流程图: 可选过程 9"/>
          <p:cNvSpPr/>
          <p:nvPr/>
        </p:nvSpPr>
        <p:spPr>
          <a:xfrm>
            <a:off x="4070985" y="1794510"/>
            <a:ext cx="6068695" cy="650875"/>
          </a:xfrm>
          <a:prstGeom prst="flowChartAlternateProcess">
            <a:avLst/>
          </a:prstGeom>
          <a:solidFill>
            <a:schemeClr val="bg1">
              <a:lumMod val="85000"/>
            </a:schemeClr>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buClrTx/>
              <a:buSzTx/>
              <a:buFontTx/>
            </a:pPr>
            <a:r>
              <a:rPr lang="zh-CN" altLang="en-US" sz="2400" b="1">
                <a:solidFill>
                  <a:schemeClr val="tx1"/>
                </a:solidFill>
              </a:rPr>
              <a:t>监管单位：</a:t>
            </a:r>
            <a:r>
              <a:rPr lang="zh-CN" altLang="en-US" sz="2400">
                <a:solidFill>
                  <a:schemeClr val="tx1"/>
                </a:solidFill>
              </a:rPr>
              <a:t>生态环境、工信等部门</a:t>
            </a:r>
            <a:endParaRPr lang="zh-CN" altLang="en-US" sz="2400">
              <a:solidFill>
                <a:schemeClr val="tx1"/>
              </a:solidFill>
            </a:endParaRPr>
          </a:p>
        </p:txBody>
      </p:sp>
      <p:sp>
        <p:nvSpPr>
          <p:cNvPr id="12" name="流程图: 可选过程 11"/>
          <p:cNvSpPr/>
          <p:nvPr/>
        </p:nvSpPr>
        <p:spPr>
          <a:xfrm>
            <a:off x="712470" y="2643505"/>
            <a:ext cx="10398125" cy="3644265"/>
          </a:xfrm>
          <a:prstGeom prst="flowChartAlternateProcess">
            <a:avLst/>
          </a:prstGeom>
          <a:solidFill>
            <a:schemeClr val="bg1">
              <a:lumMod val="85000"/>
            </a:schemeClr>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buClrTx/>
              <a:buSzTx/>
              <a:buFontTx/>
            </a:pPr>
            <a:r>
              <a:rPr lang="zh-CN" altLang="en-US" sz="2400" b="1">
                <a:solidFill>
                  <a:schemeClr val="tx1"/>
                </a:solidFill>
                <a:sym typeface="+mn-ea"/>
              </a:rPr>
              <a:t>预警措施：</a:t>
            </a:r>
            <a:r>
              <a:rPr lang="zh-CN" altLang="en-US" sz="2000">
                <a:solidFill>
                  <a:srgbClr val="FF0000"/>
                </a:solidFill>
                <a:sym typeface="+mn-ea"/>
              </a:rPr>
              <a:t>生产环节，</a:t>
            </a:r>
            <a:r>
              <a:rPr lang="zh-CN" altLang="en-US" sz="2000">
                <a:solidFill>
                  <a:schemeClr val="tx1"/>
                </a:solidFill>
                <a:sym typeface="+mn-ea"/>
              </a:rPr>
              <a:t>各工业企业要严格按照工业企业应急减排清单，严格依法落实响应预警级别各项应急减排措施。</a:t>
            </a:r>
            <a:endParaRPr lang="zh-CN" altLang="en-US" sz="2000">
              <a:solidFill>
                <a:schemeClr val="tx1"/>
              </a:solidFill>
              <a:sym typeface="+mn-ea"/>
            </a:endParaRPr>
          </a:p>
          <a:p>
            <a:pPr algn="just">
              <a:buClrTx/>
              <a:buSzTx/>
              <a:buFontTx/>
            </a:pPr>
            <a:r>
              <a:rPr lang="zh-CN" altLang="en-US" sz="2000">
                <a:solidFill>
                  <a:srgbClr val="FF0000"/>
                </a:solidFill>
                <a:sym typeface="+mn-ea"/>
              </a:rPr>
              <a:t>运输环节：</a:t>
            </a:r>
            <a:r>
              <a:rPr lang="zh-CN" altLang="en-US" sz="2000">
                <a:solidFill>
                  <a:schemeClr val="tx1"/>
                </a:solidFill>
                <a:sym typeface="+mn-ea"/>
              </a:rPr>
              <a:t>①橙色和红色预警下，</a:t>
            </a:r>
            <a:r>
              <a:rPr lang="zh-CN" altLang="en-US" sz="2000">
                <a:solidFill>
                  <a:srgbClr val="FF0000"/>
                </a:solidFill>
                <a:sym typeface="+mn-ea"/>
              </a:rPr>
              <a:t>水泥熟料、预拌混凝土、预拌砂浆、沥青混凝土</a:t>
            </a:r>
            <a:r>
              <a:rPr lang="zh-CN" altLang="en-US" sz="2000">
                <a:solidFill>
                  <a:schemeClr val="tx1"/>
                </a:solidFill>
                <a:sym typeface="+mn-ea"/>
              </a:rPr>
              <a:t>等行业物料和产品公路运输采用纯电动、燃料电池重型载货汽车或国六排放标准的重型载货汽车（含燃气）进行运输（特种车辆、危化品车辆除外）。②其他涉及原料和产品运输的单位要</a:t>
            </a:r>
            <a:r>
              <a:rPr lang="zh-CN" altLang="en-US" sz="2000">
                <a:solidFill>
                  <a:srgbClr val="FF0000"/>
                </a:solidFill>
                <a:sym typeface="+mn-ea"/>
              </a:rPr>
              <a:t>“橙四红五”</a:t>
            </a:r>
            <a:r>
              <a:rPr lang="zh-CN" altLang="en-US" sz="2000">
                <a:solidFill>
                  <a:schemeClr val="tx1"/>
                </a:solidFill>
                <a:sym typeface="+mn-ea"/>
              </a:rPr>
              <a:t>禁止使用重型载货汽车，即橙色预警禁止使用国四及以下排放标准重型载货汽车，红色预警禁止使用国四及以下排放标准重型载货汽车。③水泥制品、砖瓦窑、铸造行业最低绩效级别（D级）的移动源管控措施为</a:t>
            </a:r>
            <a:r>
              <a:rPr lang="zh-CN" altLang="en-US" sz="2000">
                <a:solidFill>
                  <a:srgbClr val="FF0000"/>
                </a:solidFill>
                <a:sym typeface="+mn-ea"/>
              </a:rPr>
              <a:t>停止公路运输</a:t>
            </a:r>
            <a:r>
              <a:rPr lang="zh-CN" altLang="en-US" sz="2000">
                <a:solidFill>
                  <a:schemeClr val="tx1"/>
                </a:solidFill>
                <a:sym typeface="+mn-ea"/>
              </a:rPr>
              <a:t>。⑤工业企业厂区和工业园区内应停止使用</a:t>
            </a:r>
            <a:r>
              <a:rPr lang="zh-CN" altLang="en-US" sz="2000">
                <a:solidFill>
                  <a:srgbClr val="FF0000"/>
                </a:solidFill>
                <a:sym typeface="+mn-ea"/>
              </a:rPr>
              <a:t>国二</a:t>
            </a:r>
            <a:r>
              <a:rPr lang="zh-CN" altLang="en-US" sz="2000">
                <a:solidFill>
                  <a:schemeClr val="tx1"/>
                </a:solidFill>
                <a:sym typeface="+mn-ea"/>
              </a:rPr>
              <a:t>及以下非道路移动机械（紧急检修作业机械除外）。</a:t>
            </a:r>
            <a:endParaRPr lang="zh-CN" altLang="en-US" sz="2000">
              <a:solidFill>
                <a:schemeClr val="tx1"/>
              </a:solidFill>
              <a:sym typeface="+mn-ea"/>
            </a:endParaRPr>
          </a:p>
        </p:txBody>
      </p:sp>
      <p:sp>
        <p:nvSpPr>
          <p:cNvPr id="2" name="@这不是阿燊"/>
          <p:cNvSpPr/>
          <p:nvPr>
            <p:custDataLst>
              <p:tags r:id="rId1"/>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预案编制和动态完善的责任体系</a:t>
            </a:r>
            <a:endParaRPr lang="zh-CN" sz="2000" dirty="0" smtClean="0">
              <a:solidFill>
                <a:schemeClr val="bg1"/>
              </a:solidFill>
              <a:latin typeface="微软雅黑" panose="020B0503020204020204" charset="-122"/>
              <a:ea typeface="微软雅黑" panose="020B0503020204020204" charset="-122"/>
              <a:sym typeface="+mn-ea"/>
            </a:endParaRPr>
          </a:p>
        </p:txBody>
      </p:sp>
      <p:sp>
        <p:nvSpPr>
          <p:cNvPr id="3" name="文本框 2"/>
          <p:cNvSpPr txBox="1"/>
          <p:nvPr/>
        </p:nvSpPr>
        <p:spPr>
          <a:xfrm>
            <a:off x="76835" y="525145"/>
            <a:ext cx="4411345" cy="563245"/>
          </a:xfrm>
          <a:prstGeom prst="rect">
            <a:avLst/>
          </a:prstGeom>
        </p:spPr>
        <p:txBody>
          <a:bodyPr wrap="square">
            <a:noAutofit/>
          </a:bodyPr>
          <a:p>
            <a:pPr marL="0" indent="400050" algn="l" defTabSz="266700">
              <a:lnSpc>
                <a:spcPts val="2800"/>
              </a:lnSpc>
              <a:spcBef>
                <a:spcPct val="0"/>
              </a:spcBef>
              <a:spcAft>
                <a:spcPct val="0"/>
              </a:spcAft>
            </a:pPr>
            <a:r>
              <a:rPr lang="zh-CN" sz="2400" b="1">
                <a:latin typeface="黑体" panose="02010609060101010101" charset="-122"/>
                <a:ea typeface="黑体" panose="02010609060101010101" charset="-122"/>
              </a:rPr>
              <a:t>（二）措施清单</a:t>
            </a:r>
            <a:endParaRPr lang="zh-CN" altLang="en-US" sz="2400" b="1">
              <a:latin typeface="黑体" panose="02010609060101010101" charset="-122"/>
              <a:ea typeface="黑体" panose="02010609060101010101" charset="-122"/>
            </a:endParaRPr>
          </a:p>
        </p:txBody>
      </p:sp>
      <p:sp>
        <p:nvSpPr>
          <p:cNvPr id="4" name="矩形 3"/>
          <p:cNvSpPr/>
          <p:nvPr/>
        </p:nvSpPr>
        <p:spPr>
          <a:xfrm>
            <a:off x="1114425" y="1276350"/>
            <a:ext cx="1724660" cy="506095"/>
          </a:xfrm>
          <a:prstGeom prst="rect">
            <a:avLst/>
          </a:prstGeom>
          <a:solidFill>
            <a:srgbClr val="E62C2D"/>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solidFill>
                  <a:schemeClr val="bg1"/>
                </a:solidFill>
                <a:latin typeface="微软雅黑" panose="020B0503020204020204" charset="-122"/>
                <a:ea typeface="微软雅黑" panose="020B0503020204020204" charset="-122"/>
                <a:cs typeface="微软雅黑" panose="020B0503020204020204" charset="-122"/>
                <a:sym typeface="+mn-ea"/>
              </a:rPr>
              <a:t>5.</a:t>
            </a:r>
            <a:r>
              <a:rPr lang="zh-CN" sz="2400" b="1">
                <a:solidFill>
                  <a:schemeClr val="bg1"/>
                </a:solidFill>
                <a:latin typeface="微软雅黑" panose="020B0503020204020204" charset="-122"/>
                <a:ea typeface="微软雅黑" panose="020B0503020204020204" charset="-122"/>
                <a:cs typeface="微软雅黑" panose="020B0503020204020204" charset="-122"/>
                <a:sym typeface="+mn-ea"/>
              </a:rPr>
              <a:t>工业企业</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spd="slow" advTm="3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64210" y="1079500"/>
            <a:ext cx="10578465" cy="1193165"/>
          </a:xfrm>
          <a:prstGeom prst="rect">
            <a:avLst/>
          </a:prstGeom>
        </p:spPr>
        <p:txBody>
          <a:bodyPr wrap="square">
            <a:noAutofit/>
          </a:bodyPr>
          <a:p>
            <a:pPr defTabSz="266700"/>
            <a:r>
              <a:rPr lang="en-US" altLang="zh-CN" sz="2400">
                <a:latin typeface="黑体" panose="02010609060101010101" charset="-122"/>
                <a:ea typeface="黑体" panose="02010609060101010101" charset="-122"/>
              </a:rPr>
              <a:t>    </a:t>
            </a:r>
            <a:r>
              <a:rPr lang="zh-CN" altLang="en-US" sz="2400">
                <a:latin typeface="黑体" panose="02010609060101010101" charset="-122"/>
                <a:ea typeface="黑体" panose="02010609060101010101" charset="-122"/>
              </a:rPr>
              <a:t>存在</a:t>
            </a:r>
            <a:r>
              <a:rPr lang="zh-CN" sz="2400">
                <a:latin typeface="黑体" panose="02010609060101010101" charset="-122"/>
                <a:ea typeface="黑体" panose="02010609060101010101" charset="-122"/>
              </a:rPr>
              <a:t>问题：</a:t>
            </a:r>
            <a:r>
              <a:rPr lang="zh-CN" sz="2400" b="1">
                <a:solidFill>
                  <a:srgbClr val="FF0000"/>
                </a:solidFill>
                <a:latin typeface="黑体" panose="02010609060101010101" charset="-122"/>
                <a:ea typeface="黑体" panose="02010609060101010101" charset="-122"/>
              </a:rPr>
              <a:t>一是动态更新不及时。</a:t>
            </a:r>
            <a:r>
              <a:rPr lang="zh-CN" sz="2400">
                <a:latin typeface="黑体" panose="02010609060101010101" charset="-122"/>
                <a:ea typeface="黑体" panose="02010609060101010101" charset="-122"/>
              </a:rPr>
              <a:t>企业履行新改扩建环保手续后，生产设施数量有所调整，减排清单没有及时更新，导致预警期间现场情况与清单不一致。企业绩效级别发生变化后，未及时在减排清单中进行调整。新建企业未能及时纳入减排清单。</a:t>
            </a:r>
            <a:endParaRPr lang="zh-CN" sz="2400">
              <a:latin typeface="黑体" panose="02010609060101010101" charset="-122"/>
              <a:ea typeface="黑体" panose="02010609060101010101" charset="-122"/>
            </a:endParaRPr>
          </a:p>
        </p:txBody>
      </p:sp>
      <p:sp>
        <p:nvSpPr>
          <p:cNvPr id="7" name="@这不是阿燊"/>
          <p:cNvSpPr/>
          <p:nvPr>
            <p:custDataLst>
              <p:tags r:id="rId1"/>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预案编制和动态完善的责任体系</a:t>
            </a:r>
            <a:endParaRPr lang="zh-CN" sz="2000" dirty="0" smtClean="0">
              <a:solidFill>
                <a:schemeClr val="bg1"/>
              </a:solidFill>
              <a:latin typeface="微软雅黑" panose="020B0503020204020204" charset="-122"/>
              <a:ea typeface="微软雅黑" panose="020B0503020204020204" charset="-122"/>
              <a:sym typeface="+mn-ea"/>
            </a:endParaRPr>
          </a:p>
        </p:txBody>
      </p:sp>
      <p:sp>
        <p:nvSpPr>
          <p:cNvPr id="8" name="@这不是阿燊"/>
          <p:cNvSpPr/>
          <p:nvPr>
            <p:custDataLst>
              <p:tags r:id="rId2"/>
            </p:custDataLst>
          </p:nvPr>
        </p:nvSpPr>
        <p:spPr>
          <a:xfrm>
            <a:off x="7348855" y="12700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预案编制和动态完善的责任体系</a:t>
            </a:r>
            <a:endParaRPr lang="zh-CN" sz="2000" dirty="0" smtClean="0">
              <a:solidFill>
                <a:schemeClr val="bg1"/>
              </a:solidFill>
              <a:latin typeface="微软雅黑" panose="020B0503020204020204" charset="-122"/>
              <a:ea typeface="微软雅黑" panose="020B0503020204020204" charset="-122"/>
              <a:sym typeface="+mn-ea"/>
            </a:endParaRPr>
          </a:p>
        </p:txBody>
      </p:sp>
      <p:sp>
        <p:nvSpPr>
          <p:cNvPr id="3" name="文本框 2"/>
          <p:cNvSpPr txBox="1"/>
          <p:nvPr/>
        </p:nvSpPr>
        <p:spPr>
          <a:xfrm>
            <a:off x="76835" y="525145"/>
            <a:ext cx="4411345" cy="563245"/>
          </a:xfrm>
          <a:prstGeom prst="rect">
            <a:avLst/>
          </a:prstGeom>
        </p:spPr>
        <p:txBody>
          <a:bodyPr wrap="square">
            <a:noAutofit/>
          </a:bodyPr>
          <a:p>
            <a:pPr marL="0" indent="400050" algn="l" defTabSz="266700">
              <a:lnSpc>
                <a:spcPts val="2800"/>
              </a:lnSpc>
              <a:spcBef>
                <a:spcPct val="0"/>
              </a:spcBef>
              <a:spcAft>
                <a:spcPct val="0"/>
              </a:spcAft>
            </a:pPr>
            <a:r>
              <a:rPr lang="zh-CN" sz="2400" b="1">
                <a:latin typeface="黑体" panose="02010609060101010101" charset="-122"/>
                <a:ea typeface="黑体" panose="02010609060101010101" charset="-122"/>
              </a:rPr>
              <a:t>（二）措施清单</a:t>
            </a:r>
            <a:endParaRPr lang="zh-CN" altLang="en-US" sz="2400" b="1">
              <a:latin typeface="黑体" panose="02010609060101010101" charset="-122"/>
              <a:ea typeface="黑体" panose="02010609060101010101" charset="-122"/>
            </a:endParaRPr>
          </a:p>
        </p:txBody>
      </p:sp>
      <p:sp>
        <p:nvSpPr>
          <p:cNvPr id="20" name="@这不是阿燊"/>
          <p:cNvSpPr/>
          <p:nvPr>
            <p:custDataLst>
              <p:tags r:id="rId3"/>
            </p:custDataLst>
          </p:nvPr>
        </p:nvSpPr>
        <p:spPr>
          <a:xfrm>
            <a:off x="1960245" y="2632075"/>
            <a:ext cx="2367915" cy="451485"/>
          </a:xfrm>
          <a:prstGeom prst="rect">
            <a:avLst/>
          </a:prstGeom>
          <a:solidFill>
            <a:srgbClr val="E62C2D"/>
          </a:solidFill>
          <a:ln w="12700" cap="flat" cmpd="sng" algn="ctr">
            <a:noFill/>
            <a:prstDash val="solid"/>
            <a:miter lim="800000"/>
          </a:ln>
          <a:effectLst/>
        </p:spPr>
        <p:txBody>
          <a:bodyPr rtlCol="0" anchor="ctr"/>
          <a:p>
            <a:pPr marL="0" marR="0" lvl="0" indent="0" algn="ctr" defTabSz="914400" eaLnBrk="1" fontAlgn="auto" latinLnBrk="0" hangingPunct="1">
              <a:lnSpc>
                <a:spcPct val="120000"/>
              </a:lnSpc>
              <a:spcBef>
                <a:spcPts val="0"/>
              </a:spcBef>
              <a:spcAft>
                <a:spcPts val="0"/>
              </a:spcAft>
              <a:buClrTx/>
              <a:buSzTx/>
              <a:buFontTx/>
              <a:buNone/>
              <a:defRPr/>
            </a:pPr>
            <a:r>
              <a:rPr lang="zh-CN" altLang="en-US"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典型案例</a:t>
            </a:r>
            <a:r>
              <a:rPr lang="en-US" altLang="zh-CN"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1</a:t>
            </a:r>
            <a:endParaRPr kumimoji="0" lang="en-US" altLang="zh-CN" sz="28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22" name="文本框 21"/>
          <p:cNvSpPr txBox="1"/>
          <p:nvPr>
            <p:custDataLst>
              <p:tags r:id="rId4"/>
            </p:custDataLst>
          </p:nvPr>
        </p:nvSpPr>
        <p:spPr>
          <a:xfrm>
            <a:off x="392430" y="3187065"/>
            <a:ext cx="5703570" cy="2660015"/>
          </a:xfrm>
          <a:prstGeom prst="rect">
            <a:avLst/>
          </a:prstGeom>
          <a:noFill/>
          <a:ln w="28575">
            <a:solidFill>
              <a:srgbClr val="E62C2D"/>
            </a:solidFill>
            <a:prstDash val="lgDash"/>
          </a:ln>
        </p:spPr>
        <p:txBody>
          <a:bodyPr wrap="square">
            <a:noAutofit/>
          </a:bodyPr>
          <a:p>
            <a:pPr indent="464185" algn="just" fontAlgn="auto">
              <a:lnSpc>
                <a:spcPct val="150000"/>
              </a:lnSpc>
              <a:buFont typeface="Wingdings" panose="05000000000000000000" pitchFamily="2" charset="2"/>
              <a:buChar char="Ø"/>
            </a:pPr>
            <a:r>
              <a:rPr sz="2700" b="1" kern="100" dirty="0">
                <a:solidFill>
                  <a:srgbClr val="FF0000"/>
                </a:solidFill>
                <a:latin typeface="微软雅黑" panose="020B0503020204020204" charset="-122"/>
                <a:ea typeface="微软雅黑" panose="020B0503020204020204" charset="-122"/>
              </a:rPr>
              <a:t>高碑店某混凝土公司</a:t>
            </a:r>
            <a:r>
              <a:rPr sz="2700" kern="100" dirty="0">
                <a:latin typeface="微软雅黑" panose="020B0503020204020204" charset="-122"/>
                <a:ea typeface="微软雅黑" panose="020B0503020204020204" charset="-122"/>
              </a:rPr>
              <a:t>，减排清单中生产线为搅拌线2条，近期企业新扩建1条破碎机生产线，但减排清单中未进行更新，现场与清单不一致。</a:t>
            </a:r>
            <a:endParaRPr sz="2700" kern="100" dirty="0">
              <a:latin typeface="微软雅黑" panose="020B0503020204020204" charset="-122"/>
              <a:ea typeface="微软雅黑" panose="020B0503020204020204" charset="-122"/>
            </a:endParaRPr>
          </a:p>
        </p:txBody>
      </p:sp>
      <p:sp>
        <p:nvSpPr>
          <p:cNvPr id="9" name="@这不是阿燊"/>
          <p:cNvSpPr/>
          <p:nvPr>
            <p:custDataLst>
              <p:tags r:id="rId5"/>
            </p:custDataLst>
          </p:nvPr>
        </p:nvSpPr>
        <p:spPr>
          <a:xfrm>
            <a:off x="8056880" y="2632075"/>
            <a:ext cx="2367915" cy="451485"/>
          </a:xfrm>
          <a:prstGeom prst="rect">
            <a:avLst/>
          </a:prstGeom>
          <a:solidFill>
            <a:srgbClr val="E62C2D"/>
          </a:solidFill>
          <a:ln w="12700" cap="flat" cmpd="sng" algn="ctr">
            <a:noFill/>
            <a:prstDash val="solid"/>
            <a:miter lim="800000"/>
          </a:ln>
          <a:effectLst/>
        </p:spPr>
        <p:txBody>
          <a:bodyPr rtlCol="0" anchor="ctr"/>
          <a:p>
            <a:pPr marL="0" marR="0" lvl="0" indent="0" algn="ctr" defTabSz="914400" eaLnBrk="1" fontAlgn="auto" latinLnBrk="0" hangingPunct="1">
              <a:lnSpc>
                <a:spcPct val="120000"/>
              </a:lnSpc>
              <a:spcBef>
                <a:spcPts val="0"/>
              </a:spcBef>
              <a:spcAft>
                <a:spcPts val="0"/>
              </a:spcAft>
              <a:buClrTx/>
              <a:buSzTx/>
              <a:buFontTx/>
              <a:buNone/>
              <a:defRPr/>
            </a:pPr>
            <a:r>
              <a:rPr lang="zh-CN" altLang="en-US"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典型案例</a:t>
            </a:r>
            <a:r>
              <a:rPr lang="en-US" altLang="zh-CN"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1</a:t>
            </a:r>
            <a:endParaRPr kumimoji="0" lang="en-US" altLang="zh-CN" sz="28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10" name="文本框 9"/>
          <p:cNvSpPr txBox="1"/>
          <p:nvPr>
            <p:custDataLst>
              <p:tags r:id="rId6"/>
            </p:custDataLst>
          </p:nvPr>
        </p:nvSpPr>
        <p:spPr>
          <a:xfrm>
            <a:off x="6223000" y="3187065"/>
            <a:ext cx="5703570" cy="2660015"/>
          </a:xfrm>
          <a:prstGeom prst="rect">
            <a:avLst/>
          </a:prstGeom>
          <a:noFill/>
          <a:ln w="28575">
            <a:solidFill>
              <a:srgbClr val="E62C2D"/>
            </a:solidFill>
            <a:prstDash val="lgDash"/>
          </a:ln>
        </p:spPr>
        <p:txBody>
          <a:bodyPr wrap="square">
            <a:noAutofit/>
          </a:bodyPr>
          <a:p>
            <a:pPr indent="464185" algn="just" fontAlgn="auto">
              <a:lnSpc>
                <a:spcPct val="150000"/>
              </a:lnSpc>
              <a:buFont typeface="Wingdings" panose="05000000000000000000" pitchFamily="2" charset="2"/>
              <a:buChar char="Ø"/>
            </a:pPr>
            <a:r>
              <a:rPr sz="2000" b="1" kern="100" dirty="0">
                <a:solidFill>
                  <a:srgbClr val="FF0000"/>
                </a:solidFill>
                <a:latin typeface="微软雅黑" panose="020B0503020204020204" charset="-122"/>
                <a:ea typeface="微软雅黑" panose="020B0503020204020204" charset="-122"/>
              </a:rPr>
              <a:t>竞秀区某玻璃制品公司</a:t>
            </a:r>
            <a:r>
              <a:rPr sz="2000" kern="100" dirty="0">
                <a:latin typeface="微软雅黑" panose="020B0503020204020204" charset="-122"/>
                <a:ea typeface="微软雅黑" panose="020B0503020204020204" charset="-122"/>
              </a:rPr>
              <a:t>，部执法组通报10月22日12时至30日，该企业生产，未落实应急管控措施。经查，该企业年排放量小于100千克，依属小微涉气企业，橙色预警期间执行自主减排措施，但未纳入竞秀区应急减排清单。</a:t>
            </a:r>
            <a:endParaRPr sz="2000" kern="100" dirty="0">
              <a:latin typeface="微软雅黑" panose="020B0503020204020204" charset="-122"/>
              <a:ea typeface="微软雅黑" panose="020B0503020204020204" charset="-122"/>
            </a:endParaRPr>
          </a:p>
        </p:txBody>
      </p:sp>
    </p:spTree>
  </p:cSld>
  <p:clrMapOvr>
    <a:masterClrMapping/>
  </p:clrMapOvr>
  <p:transition spd="slow" advTm="3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64210" y="1079500"/>
            <a:ext cx="10578465" cy="1193165"/>
          </a:xfrm>
          <a:prstGeom prst="rect">
            <a:avLst/>
          </a:prstGeom>
        </p:spPr>
        <p:txBody>
          <a:bodyPr wrap="square">
            <a:noAutofit/>
          </a:bodyPr>
          <a:p>
            <a:pPr defTabSz="266700"/>
            <a:r>
              <a:rPr lang="en-US" altLang="zh-CN" sz="2400" b="1">
                <a:ea typeface="仿宋_GB2312" panose="02010609030101010101" pitchFamily="49" charset="-122"/>
              </a:rPr>
              <a:t>  </a:t>
            </a:r>
            <a:r>
              <a:rPr lang="en-US" altLang="zh-CN" sz="2400">
                <a:ea typeface="仿宋_GB2312" panose="02010609030101010101" pitchFamily="49" charset="-122"/>
              </a:rPr>
              <a:t>  </a:t>
            </a:r>
            <a:r>
              <a:rPr lang="zh-CN" sz="2400">
                <a:latin typeface="黑体" panose="02010609060101010101" charset="-122"/>
                <a:ea typeface="黑体" panose="02010609060101010101" charset="-122"/>
              </a:rPr>
              <a:t>存在问题：</a:t>
            </a:r>
            <a:r>
              <a:rPr lang="zh-CN" sz="2400" b="1">
                <a:solidFill>
                  <a:srgbClr val="FF0000"/>
                </a:solidFill>
                <a:latin typeface="黑体" panose="02010609060101010101" charset="-122"/>
                <a:ea typeface="黑体" panose="02010609060101010101" charset="-122"/>
              </a:rPr>
              <a:t>二是存在数字减排问题。</a:t>
            </a:r>
            <a:r>
              <a:rPr lang="zh-CN" sz="2400">
                <a:latin typeface="黑体" panose="02010609060101010101" charset="-122"/>
                <a:ea typeface="黑体" panose="02010609060101010101" charset="-122"/>
              </a:rPr>
              <a:t>减排基数的确定要求以生产线或产量计，产量以环评批复产能、排污许可证载明产能、前一年正常生产实际产量三者最小值为基准核算。但实际操作中，存在数字减排问题。</a:t>
            </a:r>
            <a:endParaRPr lang="zh-CN" sz="2400">
              <a:latin typeface="黑体" panose="02010609060101010101" charset="-122"/>
              <a:ea typeface="黑体" panose="02010609060101010101" charset="-122"/>
            </a:endParaRPr>
          </a:p>
        </p:txBody>
      </p:sp>
      <p:sp>
        <p:nvSpPr>
          <p:cNvPr id="6" name="@这不是阿燊"/>
          <p:cNvSpPr/>
          <p:nvPr>
            <p:custDataLst>
              <p:tags r:id="rId1"/>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预案编制和动态完善的责任体系</a:t>
            </a:r>
            <a:endParaRPr lang="zh-CN" sz="2000" dirty="0" smtClean="0">
              <a:solidFill>
                <a:schemeClr val="bg1"/>
              </a:solidFill>
              <a:latin typeface="微软雅黑" panose="020B0503020204020204" charset="-122"/>
              <a:ea typeface="微软雅黑" panose="020B0503020204020204" charset="-122"/>
              <a:sym typeface="+mn-ea"/>
            </a:endParaRPr>
          </a:p>
        </p:txBody>
      </p:sp>
      <p:sp>
        <p:nvSpPr>
          <p:cNvPr id="3" name="文本框 2"/>
          <p:cNvSpPr txBox="1"/>
          <p:nvPr/>
        </p:nvSpPr>
        <p:spPr>
          <a:xfrm>
            <a:off x="76835" y="525145"/>
            <a:ext cx="4411345" cy="563245"/>
          </a:xfrm>
          <a:prstGeom prst="rect">
            <a:avLst/>
          </a:prstGeom>
        </p:spPr>
        <p:txBody>
          <a:bodyPr wrap="square">
            <a:noAutofit/>
          </a:bodyPr>
          <a:p>
            <a:pPr marL="0" indent="400050" algn="l" defTabSz="266700">
              <a:lnSpc>
                <a:spcPts val="2800"/>
              </a:lnSpc>
              <a:spcBef>
                <a:spcPct val="0"/>
              </a:spcBef>
              <a:spcAft>
                <a:spcPct val="0"/>
              </a:spcAft>
            </a:pPr>
            <a:r>
              <a:rPr lang="zh-CN" sz="2400" b="1">
                <a:latin typeface="黑体" panose="02010609060101010101" charset="-122"/>
                <a:ea typeface="黑体" panose="02010609060101010101" charset="-122"/>
              </a:rPr>
              <a:t>（二）措施清单</a:t>
            </a:r>
            <a:endParaRPr lang="zh-CN" altLang="en-US" sz="2400" b="1">
              <a:latin typeface="黑体" panose="02010609060101010101" charset="-122"/>
              <a:ea typeface="黑体" panose="02010609060101010101" charset="-122"/>
            </a:endParaRPr>
          </a:p>
        </p:txBody>
      </p:sp>
      <p:grpSp>
        <p:nvGrpSpPr>
          <p:cNvPr id="11" name="组合 10"/>
          <p:cNvGrpSpPr/>
          <p:nvPr/>
        </p:nvGrpSpPr>
        <p:grpSpPr>
          <a:xfrm>
            <a:off x="283210" y="2286000"/>
            <a:ext cx="11340465" cy="3935730"/>
            <a:chOff x="446" y="3600"/>
            <a:chExt cx="17859" cy="6198"/>
          </a:xfrm>
        </p:grpSpPr>
        <p:sp>
          <p:nvSpPr>
            <p:cNvPr id="20" name="@这不是阿燊"/>
            <p:cNvSpPr/>
            <p:nvPr>
              <p:custDataLst>
                <p:tags r:id="rId2"/>
              </p:custDataLst>
            </p:nvPr>
          </p:nvSpPr>
          <p:spPr>
            <a:xfrm>
              <a:off x="7511" y="3600"/>
              <a:ext cx="3729" cy="711"/>
            </a:xfrm>
            <a:prstGeom prst="rect">
              <a:avLst/>
            </a:prstGeom>
            <a:solidFill>
              <a:srgbClr val="E62C2D"/>
            </a:solidFill>
            <a:ln w="12700" cap="flat" cmpd="sng" algn="ctr">
              <a:noFill/>
              <a:prstDash val="solid"/>
              <a:miter lim="800000"/>
            </a:ln>
            <a:effectLst/>
          </p:spPr>
          <p:txBody>
            <a:bodyPr rtlCol="0" anchor="ctr"/>
            <a:p>
              <a:pPr marL="0" marR="0" lvl="0" indent="0" algn="ctr" defTabSz="914400" eaLnBrk="1" fontAlgn="auto" latinLnBrk="0" hangingPunct="1">
                <a:lnSpc>
                  <a:spcPct val="120000"/>
                </a:lnSpc>
                <a:spcBef>
                  <a:spcPts val="0"/>
                </a:spcBef>
                <a:spcAft>
                  <a:spcPts val="0"/>
                </a:spcAft>
                <a:buClrTx/>
                <a:buSzTx/>
                <a:buFontTx/>
                <a:buNone/>
                <a:defRPr/>
              </a:pPr>
              <a:r>
                <a:rPr lang="zh-CN" altLang="en-US"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典型案例</a:t>
              </a:r>
              <a:r>
                <a:rPr lang="en-US" altLang="zh-CN"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3</a:t>
              </a:r>
              <a:endParaRPr kumimoji="0" lang="en-US" altLang="zh-CN" sz="28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22" name="文本框 21"/>
            <p:cNvSpPr txBox="1"/>
            <p:nvPr>
              <p:custDataLst>
                <p:tags r:id="rId3"/>
              </p:custDataLst>
            </p:nvPr>
          </p:nvSpPr>
          <p:spPr>
            <a:xfrm>
              <a:off x="446" y="4526"/>
              <a:ext cx="17859" cy="5272"/>
            </a:xfrm>
            <a:prstGeom prst="rect">
              <a:avLst/>
            </a:prstGeom>
            <a:noFill/>
            <a:ln w="28575">
              <a:solidFill>
                <a:srgbClr val="E62C2D"/>
              </a:solidFill>
              <a:prstDash val="lgDash"/>
            </a:ln>
          </p:spPr>
          <p:txBody>
            <a:bodyPr wrap="square">
              <a:noAutofit/>
            </a:bodyPr>
            <a:p>
              <a:pPr indent="464185" algn="just" fontAlgn="auto">
                <a:lnSpc>
                  <a:spcPct val="150000"/>
                </a:lnSpc>
                <a:buFont typeface="Wingdings" panose="05000000000000000000" pitchFamily="2" charset="2"/>
                <a:buChar char="Ø"/>
              </a:pPr>
              <a:r>
                <a:rPr sz="2800" kern="100" dirty="0">
                  <a:latin typeface="微软雅黑" panose="020B0503020204020204" charset="-122"/>
                  <a:ea typeface="微软雅黑" panose="020B0503020204020204" charset="-122"/>
                </a:rPr>
                <a:t>如</a:t>
              </a:r>
              <a:r>
                <a:rPr sz="2800" b="1" kern="100" dirty="0">
                  <a:solidFill>
                    <a:srgbClr val="FF0000"/>
                  </a:solidFill>
                  <a:latin typeface="微软雅黑" panose="020B0503020204020204" charset="-122"/>
                  <a:ea typeface="微软雅黑" panose="020B0503020204020204" charset="-122"/>
                </a:rPr>
                <a:t>某家C级橡胶</a:t>
              </a:r>
              <a:r>
                <a:rPr lang="zh-CN" sz="2800" b="1" kern="100" dirty="0">
                  <a:solidFill>
                    <a:srgbClr val="FF0000"/>
                  </a:solidFill>
                  <a:latin typeface="微软雅黑" panose="020B0503020204020204" charset="-122"/>
                  <a:ea typeface="微软雅黑" panose="020B0503020204020204" charset="-122"/>
                </a:rPr>
                <a:t>企</a:t>
              </a:r>
              <a:r>
                <a:rPr sz="2800" b="1" kern="100" dirty="0">
                  <a:solidFill>
                    <a:srgbClr val="FF0000"/>
                  </a:solidFill>
                  <a:latin typeface="微软雅黑" panose="020B0503020204020204" charset="-122"/>
                  <a:ea typeface="微软雅黑" panose="020B0503020204020204" charset="-122"/>
                </a:rPr>
                <a:t>业</a:t>
              </a:r>
              <a:r>
                <a:rPr sz="2800" kern="100" dirty="0">
                  <a:latin typeface="微软雅黑" panose="020B0503020204020204" charset="-122"/>
                  <a:ea typeface="微软雅黑" panose="020B0503020204020204" charset="-122"/>
                </a:rPr>
                <a:t>排污许可、环评批复生产线为10条，减排措施以生产设备计限产50%（10条生产线停5条）。因市场等原因，企业日常不能满负荷生产，预警期间虽落实了限产50%措施，但经调取企业原材料消耗记录，</a:t>
              </a:r>
              <a:r>
                <a:rPr sz="2800" b="1" kern="100" dirty="0">
                  <a:solidFill>
                    <a:srgbClr val="FF0000"/>
                  </a:solidFill>
                  <a:latin typeface="微软雅黑" panose="020B0503020204020204" charset="-122"/>
                  <a:ea typeface="微软雅黑" panose="020B0503020204020204" charset="-122"/>
                </a:rPr>
                <a:t>预警期间生产负荷与日常生产负荷基本一致</a:t>
              </a:r>
              <a:r>
                <a:rPr sz="2800" kern="100" dirty="0">
                  <a:latin typeface="微软雅黑" panose="020B0503020204020204" charset="-122"/>
                  <a:ea typeface="微软雅黑" panose="020B0503020204020204" charset="-122"/>
                </a:rPr>
                <a:t>，未真正实现减排。</a:t>
              </a:r>
              <a:endParaRPr sz="2800" kern="100" dirty="0">
                <a:latin typeface="微软雅黑" panose="020B0503020204020204" charset="-122"/>
                <a:ea typeface="微软雅黑" panose="020B0503020204020204" charset="-122"/>
              </a:endParaRPr>
            </a:p>
          </p:txBody>
        </p:sp>
      </p:grpSp>
    </p:spTree>
  </p:cSld>
  <p:clrMapOvr>
    <a:masterClrMapping/>
  </p:clrMapOvr>
  <p:transition spd="slow"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81025" y="237490"/>
            <a:ext cx="1496060" cy="521970"/>
          </a:xfrm>
          <a:prstGeom prst="rect">
            <a:avLst/>
          </a:prstGeom>
          <a:noFill/>
        </p:spPr>
        <p:txBody>
          <a:bodyPr wrap="square" rtlCol="0">
            <a:spAutoFit/>
            <a:scene3d>
              <a:camera prst="orthographicFront"/>
              <a:lightRig rig="threePt" dir="t"/>
            </a:scene3d>
          </a:bodyPr>
          <a:p>
            <a:r>
              <a:rPr lang="zh-CN" altLang="en-US" sz="2800">
                <a:ln w="22225">
                  <a:solidFill>
                    <a:schemeClr val="accent2"/>
                  </a:solidFill>
                  <a:prstDash val="solid"/>
                </a:ln>
                <a:solidFill>
                  <a:schemeClr val="accent2">
                    <a:lumMod val="40000"/>
                    <a:lumOff val="60000"/>
                  </a:schemeClr>
                </a:solidFill>
                <a:effectLst/>
              </a:rPr>
              <a:t>前</a:t>
            </a:r>
            <a:r>
              <a:rPr lang="en-US" altLang="zh-CN" sz="2800">
                <a:ln w="22225">
                  <a:solidFill>
                    <a:schemeClr val="accent2"/>
                  </a:solidFill>
                  <a:prstDash val="solid"/>
                </a:ln>
                <a:solidFill>
                  <a:schemeClr val="accent2">
                    <a:lumMod val="40000"/>
                    <a:lumOff val="60000"/>
                  </a:schemeClr>
                </a:solidFill>
                <a:effectLst/>
              </a:rPr>
              <a:t>  </a:t>
            </a:r>
            <a:r>
              <a:rPr lang="zh-CN" altLang="en-US" sz="2800">
                <a:ln w="22225">
                  <a:solidFill>
                    <a:schemeClr val="accent2"/>
                  </a:solidFill>
                  <a:prstDash val="solid"/>
                </a:ln>
                <a:solidFill>
                  <a:schemeClr val="accent2">
                    <a:lumMod val="40000"/>
                    <a:lumOff val="60000"/>
                  </a:schemeClr>
                </a:solidFill>
                <a:effectLst/>
              </a:rPr>
              <a:t>言</a:t>
            </a:r>
            <a:endParaRPr lang="zh-CN" altLang="en-US" sz="2800">
              <a:ln w="22225">
                <a:solidFill>
                  <a:schemeClr val="accent2"/>
                </a:solidFill>
                <a:prstDash val="solid"/>
              </a:ln>
              <a:solidFill>
                <a:schemeClr val="accent2">
                  <a:lumMod val="40000"/>
                  <a:lumOff val="60000"/>
                </a:schemeClr>
              </a:solidFill>
              <a:effectLst/>
            </a:endParaRPr>
          </a:p>
        </p:txBody>
      </p:sp>
      <p:sp>
        <p:nvSpPr>
          <p:cNvPr id="9" name="文本框 8"/>
          <p:cNvSpPr txBox="1"/>
          <p:nvPr/>
        </p:nvSpPr>
        <p:spPr>
          <a:xfrm>
            <a:off x="4462780" y="360680"/>
            <a:ext cx="5827395" cy="398780"/>
          </a:xfrm>
          <a:prstGeom prst="rect">
            <a:avLst/>
          </a:prstGeom>
        </p:spPr>
        <p:txBody>
          <a:bodyPr wrap="square">
            <a:spAutoFit/>
          </a:bodyPr>
          <a:p>
            <a:pPr defTabSz="266700"/>
            <a:r>
              <a:rPr lang="zh-CN" sz="2000" b="1">
                <a:solidFill>
                  <a:schemeClr val="tx1"/>
                </a:solidFill>
                <a:effectLst>
                  <a:outerShdw blurRad="38100" dist="19050" dir="2700000" algn="tl" rotWithShape="0">
                    <a:schemeClr val="dk1">
                      <a:alpha val="40000"/>
                    </a:schemeClr>
                  </a:outerShdw>
                </a:effectLst>
                <a:ea typeface="仿宋_GB2312" panose="02010609030101010101" pitchFamily="49" charset="-122"/>
              </a:rPr>
              <a:t>重污染天气应对关乎人民群众的健康</a:t>
            </a:r>
            <a:endParaRPr lang="zh-CN" altLang="en-US" sz="2000" b="1">
              <a:solidFill>
                <a:schemeClr val="tx1"/>
              </a:solidFill>
              <a:effectLst>
                <a:outerShdw blurRad="38100" dist="19050" dir="2700000" algn="tl" rotWithShape="0">
                  <a:schemeClr val="dk1">
                    <a:alpha val="40000"/>
                  </a:schemeClr>
                </a:outerShdw>
              </a:effectLst>
              <a:ea typeface="仿宋_GB2312" panose="02010609030101010101" pitchFamily="49" charset="-122"/>
            </a:endParaRPr>
          </a:p>
        </p:txBody>
      </p:sp>
      <p:pic>
        <p:nvPicPr>
          <p:cNvPr id="11" name="图片 10"/>
          <p:cNvPicPr/>
          <p:nvPr/>
        </p:nvPicPr>
        <p:blipFill>
          <a:blip r:embed="rId1"/>
          <a:stretch>
            <a:fillRect/>
          </a:stretch>
        </p:blipFill>
        <p:spPr>
          <a:xfrm>
            <a:off x="770890" y="871220"/>
            <a:ext cx="4544695" cy="3298825"/>
          </a:xfrm>
          <a:prstGeom prst="rect">
            <a:avLst/>
          </a:prstGeom>
        </p:spPr>
      </p:pic>
      <p:pic>
        <p:nvPicPr>
          <p:cNvPr id="13" name="图片 12"/>
          <p:cNvPicPr>
            <a:picLocks noChangeAspect="1"/>
          </p:cNvPicPr>
          <p:nvPr/>
        </p:nvPicPr>
        <p:blipFill>
          <a:blip r:embed="rId2"/>
          <a:stretch>
            <a:fillRect/>
          </a:stretch>
        </p:blipFill>
        <p:spPr>
          <a:xfrm>
            <a:off x="5859145" y="771525"/>
            <a:ext cx="6332855" cy="3324225"/>
          </a:xfrm>
          <a:prstGeom prst="rect">
            <a:avLst/>
          </a:prstGeom>
        </p:spPr>
      </p:pic>
      <p:pic>
        <p:nvPicPr>
          <p:cNvPr id="14" name="图片 13"/>
          <p:cNvPicPr>
            <a:picLocks noChangeAspect="1"/>
          </p:cNvPicPr>
          <p:nvPr/>
        </p:nvPicPr>
        <p:blipFill>
          <a:blip r:embed="rId3"/>
          <a:stretch>
            <a:fillRect/>
          </a:stretch>
        </p:blipFill>
        <p:spPr>
          <a:xfrm>
            <a:off x="5859780" y="3857625"/>
            <a:ext cx="6332220" cy="2844165"/>
          </a:xfrm>
          <a:prstGeom prst="rect">
            <a:avLst/>
          </a:prstGeom>
        </p:spPr>
      </p:pic>
      <p:sp>
        <p:nvSpPr>
          <p:cNvPr id="15" name="矩形 14"/>
          <p:cNvSpPr/>
          <p:nvPr/>
        </p:nvSpPr>
        <p:spPr>
          <a:xfrm>
            <a:off x="6112510" y="4578985"/>
            <a:ext cx="1042670" cy="283210"/>
          </a:xfrm>
          <a:prstGeom prst="rect">
            <a:avLst/>
          </a:prstGeom>
          <a:noFill/>
          <a:ln>
            <a:solidFill>
              <a:srgbClr val="E62C2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文本框 15"/>
          <p:cNvSpPr txBox="1"/>
          <p:nvPr/>
        </p:nvSpPr>
        <p:spPr>
          <a:xfrm>
            <a:off x="683895" y="4495482"/>
            <a:ext cx="5080000" cy="1568450"/>
          </a:xfrm>
          <a:prstGeom prst="rect">
            <a:avLst/>
          </a:prstGeom>
        </p:spPr>
        <p:txBody>
          <a:bodyPr>
            <a:spAutoFit/>
          </a:bodyPr>
          <a:p>
            <a:pPr defTabSz="266700"/>
            <a:r>
              <a:rPr lang="zh-CN" sz="3200" b="1">
                <a:effectLst>
                  <a:outerShdw blurRad="38100" dist="19050" dir="2700000" algn="tl" rotWithShape="0">
                    <a:schemeClr val="dk1">
                      <a:alpha val="40000"/>
                    </a:schemeClr>
                  </a:outerShdw>
                </a:effectLst>
                <a:latin typeface="黑体" panose="02010609060101010101" charset="-122"/>
                <a:ea typeface="黑体" panose="02010609060101010101" charset="-122"/>
              </a:rPr>
              <a:t>采取强有力的应对措施，降低空气污染程度，减少对广大人群健康的伤害</a:t>
            </a:r>
            <a:r>
              <a:rPr lang="zh-CN" sz="1600">
                <a:latin typeface="黑体" panose="02010609060101010101" charset="-122"/>
                <a:ea typeface="黑体" panose="02010609060101010101" charset="-122"/>
              </a:rPr>
              <a:t>。</a:t>
            </a:r>
            <a:endParaRPr lang="zh-CN" altLang="en-US" sz="1600">
              <a:latin typeface="黑体" panose="02010609060101010101" charset="-122"/>
              <a:ea typeface="黑体" panose="02010609060101010101" charset="-122"/>
            </a:endParaRPr>
          </a:p>
        </p:txBody>
      </p:sp>
    </p:spTree>
  </p:cSld>
  <p:clrMapOvr>
    <a:masterClrMapping/>
  </p:clrMapOvr>
  <p:transition spd="slow" advTm="3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64210" y="1079500"/>
            <a:ext cx="10578465" cy="637540"/>
          </a:xfrm>
          <a:prstGeom prst="rect">
            <a:avLst/>
          </a:prstGeom>
        </p:spPr>
        <p:txBody>
          <a:bodyPr wrap="square">
            <a:noAutofit/>
          </a:bodyPr>
          <a:p>
            <a:pPr defTabSz="266700"/>
            <a:r>
              <a:rPr lang="en-US" altLang="zh-CN" sz="2400">
                <a:latin typeface="黑体" panose="02010609060101010101" charset="-122"/>
                <a:ea typeface="黑体" panose="02010609060101010101" charset="-122"/>
              </a:rPr>
              <a:t>    </a:t>
            </a:r>
            <a:r>
              <a:rPr lang="zh-CN" altLang="en-US" sz="2400">
                <a:latin typeface="黑体" panose="02010609060101010101" charset="-122"/>
                <a:ea typeface="黑体" panose="02010609060101010101" charset="-122"/>
              </a:rPr>
              <a:t>存在</a:t>
            </a:r>
            <a:r>
              <a:rPr lang="zh-CN" sz="2400">
                <a:latin typeface="黑体" panose="02010609060101010101" charset="-122"/>
                <a:ea typeface="黑体" panose="02010609060101010101" charset="-122"/>
              </a:rPr>
              <a:t>问题：</a:t>
            </a:r>
            <a:r>
              <a:rPr lang="zh-CN" sz="2400" b="1">
                <a:solidFill>
                  <a:srgbClr val="FF0000"/>
                </a:solidFill>
                <a:latin typeface="黑体" panose="02010609060101010101" charset="-122"/>
                <a:ea typeface="黑体" panose="02010609060101010101" charset="-122"/>
                <a:sym typeface="+mn-ea"/>
              </a:rPr>
              <a:t>三是减排措施制定不灵活。</a:t>
            </a:r>
            <a:endParaRPr lang="zh-CN" sz="2400" b="1">
              <a:solidFill>
                <a:srgbClr val="FF0000"/>
              </a:solidFill>
              <a:latin typeface="黑体" panose="02010609060101010101" charset="-122"/>
              <a:ea typeface="黑体" panose="02010609060101010101" charset="-122"/>
              <a:sym typeface="+mn-ea"/>
            </a:endParaRPr>
          </a:p>
        </p:txBody>
      </p:sp>
      <p:sp>
        <p:nvSpPr>
          <p:cNvPr id="7" name="@这不是阿燊"/>
          <p:cNvSpPr/>
          <p:nvPr>
            <p:custDataLst>
              <p:tags r:id="rId1"/>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预案编制和动态完善的责任体系</a:t>
            </a:r>
            <a:endParaRPr lang="zh-CN" sz="2000" dirty="0" smtClean="0">
              <a:solidFill>
                <a:schemeClr val="bg1"/>
              </a:solidFill>
              <a:latin typeface="微软雅黑" panose="020B0503020204020204" charset="-122"/>
              <a:ea typeface="微软雅黑" panose="020B0503020204020204" charset="-122"/>
              <a:sym typeface="+mn-ea"/>
            </a:endParaRPr>
          </a:p>
        </p:txBody>
      </p:sp>
      <p:sp>
        <p:nvSpPr>
          <p:cNvPr id="8" name="@这不是阿燊"/>
          <p:cNvSpPr/>
          <p:nvPr>
            <p:custDataLst>
              <p:tags r:id="rId2"/>
            </p:custDataLst>
          </p:nvPr>
        </p:nvSpPr>
        <p:spPr>
          <a:xfrm>
            <a:off x="7348855" y="12700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预案编制和动态完善的责任体系</a:t>
            </a:r>
            <a:endParaRPr lang="zh-CN" sz="2000" dirty="0" smtClean="0">
              <a:solidFill>
                <a:schemeClr val="bg1"/>
              </a:solidFill>
              <a:latin typeface="微软雅黑" panose="020B0503020204020204" charset="-122"/>
              <a:ea typeface="微软雅黑" panose="020B0503020204020204" charset="-122"/>
              <a:sym typeface="+mn-ea"/>
            </a:endParaRPr>
          </a:p>
        </p:txBody>
      </p:sp>
      <p:sp>
        <p:nvSpPr>
          <p:cNvPr id="3" name="文本框 2"/>
          <p:cNvSpPr txBox="1"/>
          <p:nvPr/>
        </p:nvSpPr>
        <p:spPr>
          <a:xfrm>
            <a:off x="76835" y="525145"/>
            <a:ext cx="4411345" cy="563245"/>
          </a:xfrm>
          <a:prstGeom prst="rect">
            <a:avLst/>
          </a:prstGeom>
        </p:spPr>
        <p:txBody>
          <a:bodyPr wrap="square">
            <a:noAutofit/>
          </a:bodyPr>
          <a:p>
            <a:pPr marL="0" indent="400050" algn="l" defTabSz="266700">
              <a:lnSpc>
                <a:spcPts val="2800"/>
              </a:lnSpc>
              <a:spcBef>
                <a:spcPct val="0"/>
              </a:spcBef>
              <a:spcAft>
                <a:spcPct val="0"/>
              </a:spcAft>
            </a:pPr>
            <a:r>
              <a:rPr lang="zh-CN" sz="2400" b="1">
                <a:latin typeface="黑体" panose="02010609060101010101" charset="-122"/>
                <a:ea typeface="黑体" panose="02010609060101010101" charset="-122"/>
              </a:rPr>
              <a:t>（二）措施清单</a:t>
            </a:r>
            <a:endParaRPr lang="zh-CN" altLang="en-US" sz="2400" b="1">
              <a:latin typeface="黑体" panose="02010609060101010101" charset="-122"/>
              <a:ea typeface="黑体" panose="02010609060101010101" charset="-122"/>
            </a:endParaRPr>
          </a:p>
        </p:txBody>
      </p:sp>
      <p:grpSp>
        <p:nvGrpSpPr>
          <p:cNvPr id="4" name="组合 3"/>
          <p:cNvGrpSpPr/>
          <p:nvPr/>
        </p:nvGrpSpPr>
        <p:grpSpPr>
          <a:xfrm>
            <a:off x="392430" y="1834515"/>
            <a:ext cx="11339830" cy="3902710"/>
            <a:chOff x="618" y="2889"/>
            <a:chExt cx="17858" cy="6146"/>
          </a:xfrm>
        </p:grpSpPr>
        <p:sp>
          <p:nvSpPr>
            <p:cNvPr id="20" name="@这不是阿燊"/>
            <p:cNvSpPr/>
            <p:nvPr>
              <p:custDataLst>
                <p:tags r:id="rId3"/>
              </p:custDataLst>
            </p:nvPr>
          </p:nvSpPr>
          <p:spPr>
            <a:xfrm>
              <a:off x="7644" y="2889"/>
              <a:ext cx="3729" cy="711"/>
            </a:xfrm>
            <a:prstGeom prst="rect">
              <a:avLst/>
            </a:prstGeom>
            <a:solidFill>
              <a:srgbClr val="E62C2D"/>
            </a:solidFill>
            <a:ln w="12700" cap="flat" cmpd="sng" algn="ctr">
              <a:noFill/>
              <a:prstDash val="solid"/>
              <a:miter lim="800000"/>
            </a:ln>
            <a:effectLst/>
          </p:spPr>
          <p:txBody>
            <a:bodyPr rtlCol="0" anchor="ctr"/>
            <a:p>
              <a:pPr marL="0" marR="0" lvl="0" indent="0" algn="ctr" defTabSz="914400" eaLnBrk="1" fontAlgn="auto" latinLnBrk="0" hangingPunct="1">
                <a:lnSpc>
                  <a:spcPct val="120000"/>
                </a:lnSpc>
                <a:spcBef>
                  <a:spcPts val="0"/>
                </a:spcBef>
                <a:spcAft>
                  <a:spcPts val="0"/>
                </a:spcAft>
                <a:buClrTx/>
                <a:buSzTx/>
                <a:buFontTx/>
                <a:buNone/>
                <a:defRPr/>
              </a:pPr>
              <a:r>
                <a:rPr lang="zh-CN" altLang="en-US"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典型案例</a:t>
              </a:r>
              <a:r>
                <a:rPr lang="en-US" altLang="zh-CN"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4</a:t>
              </a:r>
              <a:endParaRPr kumimoji="0" lang="en-US" altLang="zh-CN" sz="28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22" name="文本框 21"/>
            <p:cNvSpPr txBox="1"/>
            <p:nvPr>
              <p:custDataLst>
                <p:tags r:id="rId4"/>
              </p:custDataLst>
            </p:nvPr>
          </p:nvSpPr>
          <p:spPr>
            <a:xfrm>
              <a:off x="618" y="3763"/>
              <a:ext cx="17859" cy="5272"/>
            </a:xfrm>
            <a:prstGeom prst="rect">
              <a:avLst/>
            </a:prstGeom>
            <a:noFill/>
            <a:ln w="28575">
              <a:solidFill>
                <a:srgbClr val="E62C2D"/>
              </a:solidFill>
              <a:prstDash val="lgDash"/>
            </a:ln>
          </p:spPr>
          <p:txBody>
            <a:bodyPr wrap="square">
              <a:noAutofit/>
            </a:bodyPr>
            <a:p>
              <a:pPr indent="464185" algn="just" fontAlgn="auto">
                <a:lnSpc>
                  <a:spcPct val="150000"/>
                </a:lnSpc>
                <a:buFont typeface="Wingdings" panose="05000000000000000000" pitchFamily="2" charset="2"/>
                <a:buChar char="Ø"/>
              </a:pPr>
              <a:r>
                <a:rPr sz="2600" b="1" kern="100" dirty="0">
                  <a:solidFill>
                    <a:srgbClr val="FF0000"/>
                  </a:solidFill>
                  <a:latin typeface="微软雅黑" panose="020B0503020204020204" charset="-122"/>
                  <a:ea typeface="微软雅黑" panose="020B0503020204020204" charset="-122"/>
                </a:rPr>
                <a:t>满城区某印刷企业</a:t>
              </a:r>
              <a:r>
                <a:rPr sz="2600" kern="100" dirty="0">
                  <a:latin typeface="微软雅黑" panose="020B0503020204020204" charset="-122"/>
                  <a:ea typeface="微软雅黑" panose="020B0503020204020204" charset="-122"/>
                </a:rPr>
                <a:t>，该企业有4台印刷机，减排清单要求停产2台印刷机。11月1日，部检查组现场检查发现，虽然现场只有2台印刷机生产，但另外2台也有使用记录，因企业监控损坏，无法核实具体情况，认定未落实减排措施。经核实，该企业4台印刷机，印刷正反面需交替进行，因</a:t>
              </a:r>
              <a:r>
                <a:rPr sz="2600" b="1" kern="100" dirty="0">
                  <a:solidFill>
                    <a:srgbClr val="FF0000"/>
                  </a:solidFill>
                  <a:latin typeface="微软雅黑" panose="020B0503020204020204" charset="-122"/>
                  <a:ea typeface="微软雅黑" panose="020B0503020204020204" charset="-122"/>
                </a:rPr>
                <a:t>减排措施不具体、不明确</a:t>
              </a:r>
              <a:r>
                <a:rPr sz="2600" kern="100" dirty="0">
                  <a:latin typeface="微软雅黑" panose="020B0503020204020204" charset="-122"/>
                  <a:ea typeface="微软雅黑" panose="020B0503020204020204" charset="-122"/>
                </a:rPr>
                <a:t>，且无法提供相关佐证材料，导致</a:t>
              </a:r>
              <a:r>
                <a:rPr sz="2600" b="1" kern="100" dirty="0">
                  <a:solidFill>
                    <a:srgbClr val="FF0000"/>
                  </a:solidFill>
                  <a:latin typeface="微软雅黑" panose="020B0503020204020204" charset="-122"/>
                  <a:ea typeface="微软雅黑" panose="020B0503020204020204" charset="-122"/>
                </a:rPr>
                <a:t>被移交问题</a:t>
              </a:r>
              <a:r>
                <a:rPr sz="2600" kern="100" dirty="0">
                  <a:latin typeface="微软雅黑" panose="020B0503020204020204" charset="-122"/>
                  <a:ea typeface="微软雅黑" panose="020B0503020204020204" charset="-122"/>
                </a:rPr>
                <a:t>。</a:t>
              </a:r>
              <a:endParaRPr sz="2600" kern="100" dirty="0">
                <a:latin typeface="微软雅黑" panose="020B0503020204020204" charset="-122"/>
                <a:ea typeface="微软雅黑" panose="020B0503020204020204" charset="-122"/>
              </a:endParaRPr>
            </a:p>
          </p:txBody>
        </p:sp>
      </p:grpSp>
    </p:spTree>
  </p:cSld>
  <p:clrMapOvr>
    <a:masterClrMapping/>
  </p:clrMapOvr>
  <p:transition spd="slow" advTm="3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这不是阿燊"/>
          <p:cNvSpPr/>
          <p:nvPr>
            <p:custDataLst>
              <p:tags r:id="rId1"/>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预案编制和动态完善的责任体系</a:t>
            </a:r>
            <a:endParaRPr lang="zh-CN" sz="2000" dirty="0" smtClean="0">
              <a:solidFill>
                <a:schemeClr val="bg1"/>
              </a:solidFill>
              <a:latin typeface="微软雅黑" panose="020B0503020204020204" charset="-122"/>
              <a:ea typeface="微软雅黑" panose="020B0503020204020204" charset="-122"/>
              <a:sym typeface="+mn-ea"/>
            </a:endParaRPr>
          </a:p>
        </p:txBody>
      </p:sp>
      <p:sp>
        <p:nvSpPr>
          <p:cNvPr id="8" name="@这不是阿燊"/>
          <p:cNvSpPr/>
          <p:nvPr>
            <p:custDataLst>
              <p:tags r:id="rId2"/>
            </p:custDataLst>
          </p:nvPr>
        </p:nvSpPr>
        <p:spPr>
          <a:xfrm>
            <a:off x="7348855" y="12700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预案编制和动态完善的责任体系</a:t>
            </a:r>
            <a:endParaRPr lang="zh-CN" sz="2000" dirty="0" smtClean="0">
              <a:solidFill>
                <a:schemeClr val="bg1"/>
              </a:solidFill>
              <a:latin typeface="微软雅黑" panose="020B0503020204020204" charset="-122"/>
              <a:ea typeface="微软雅黑" panose="020B0503020204020204" charset="-122"/>
              <a:sym typeface="+mn-ea"/>
            </a:endParaRPr>
          </a:p>
        </p:txBody>
      </p:sp>
      <p:sp>
        <p:nvSpPr>
          <p:cNvPr id="3" name="文本框 2"/>
          <p:cNvSpPr txBox="1"/>
          <p:nvPr/>
        </p:nvSpPr>
        <p:spPr>
          <a:xfrm>
            <a:off x="76835" y="525145"/>
            <a:ext cx="4411345" cy="563245"/>
          </a:xfrm>
          <a:prstGeom prst="rect">
            <a:avLst/>
          </a:prstGeom>
        </p:spPr>
        <p:txBody>
          <a:bodyPr wrap="square">
            <a:noAutofit/>
          </a:bodyPr>
          <a:p>
            <a:pPr marL="0" indent="400050" algn="l" defTabSz="266700">
              <a:lnSpc>
                <a:spcPts val="2800"/>
              </a:lnSpc>
              <a:spcBef>
                <a:spcPct val="0"/>
              </a:spcBef>
              <a:spcAft>
                <a:spcPct val="0"/>
              </a:spcAft>
            </a:pPr>
            <a:r>
              <a:rPr lang="zh-CN" sz="2400" b="1">
                <a:latin typeface="黑体" panose="02010609060101010101" charset="-122"/>
                <a:ea typeface="黑体" panose="02010609060101010101" charset="-122"/>
              </a:rPr>
              <a:t>（二）措施清单</a:t>
            </a:r>
            <a:endParaRPr lang="zh-CN" altLang="en-US" sz="2400" b="1">
              <a:latin typeface="黑体" panose="02010609060101010101" charset="-122"/>
              <a:ea typeface="黑体" panose="02010609060101010101" charset="-122"/>
            </a:endParaRPr>
          </a:p>
        </p:txBody>
      </p:sp>
      <p:sp>
        <p:nvSpPr>
          <p:cNvPr id="6" name="文本框 5"/>
          <p:cNvSpPr txBox="1"/>
          <p:nvPr/>
        </p:nvSpPr>
        <p:spPr>
          <a:xfrm>
            <a:off x="572770" y="939800"/>
            <a:ext cx="11423015" cy="4806315"/>
          </a:xfrm>
          <a:prstGeom prst="rect">
            <a:avLst/>
          </a:prstGeom>
        </p:spPr>
        <p:txBody>
          <a:bodyPr wrap="square">
            <a:noAutofit/>
          </a:bodyPr>
          <a:p>
            <a:pPr indent="400050" algn="l" defTabSz="266700" fontAlgn="auto">
              <a:lnSpc>
                <a:spcPct val="100000"/>
              </a:lnSpc>
              <a:spcBef>
                <a:spcPct val="0"/>
              </a:spcBef>
              <a:spcAft>
                <a:spcPct val="0"/>
              </a:spcAft>
            </a:pPr>
            <a:r>
              <a:rPr lang="en-US" altLang="zh-CN" sz="2800" b="1">
                <a:solidFill>
                  <a:srgbClr val="FF0000"/>
                </a:solidFill>
                <a:latin typeface="黑体" panose="02010609060101010101" charset="-122"/>
                <a:ea typeface="黑体" panose="02010609060101010101" charset="-122"/>
              </a:rPr>
              <a:t> </a:t>
            </a:r>
            <a:r>
              <a:rPr lang="zh-CN" sz="2800" b="1">
                <a:solidFill>
                  <a:srgbClr val="FF0000"/>
                </a:solidFill>
                <a:latin typeface="黑体" panose="02010609060101010101" charset="-122"/>
                <a:ea typeface="黑体" panose="02010609060101010101" charset="-122"/>
              </a:rPr>
              <a:t>有关要求：</a:t>
            </a:r>
            <a:r>
              <a:rPr sz="2800">
                <a:solidFill>
                  <a:schemeClr val="tx1"/>
                </a:solidFill>
                <a:latin typeface="黑体" panose="02010609060101010101" charset="-122"/>
                <a:ea typeface="黑体" panose="02010609060101010101" charset="-122"/>
              </a:rPr>
              <a:t>各地要对本辖区的减排清单进行全面的“回头看”</a:t>
            </a:r>
            <a:r>
              <a:rPr lang="zh-CN" sz="2800">
                <a:solidFill>
                  <a:schemeClr val="tx1"/>
                </a:solidFill>
                <a:latin typeface="黑体" panose="02010609060101010101" charset="-122"/>
                <a:ea typeface="黑体" panose="02010609060101010101" charset="-122"/>
              </a:rPr>
              <a:t>。</a:t>
            </a:r>
            <a:r>
              <a:rPr sz="2800" b="1">
                <a:solidFill>
                  <a:srgbClr val="FF0000"/>
                </a:solidFill>
                <a:latin typeface="黑体" panose="02010609060101010101" charset="-122"/>
                <a:ea typeface="黑体" panose="02010609060101010101" charset="-122"/>
              </a:rPr>
              <a:t>一是要确保涉气企业全覆盖。</a:t>
            </a:r>
            <a:r>
              <a:rPr sz="2800">
                <a:solidFill>
                  <a:schemeClr val="tx1"/>
                </a:solidFill>
                <a:latin typeface="黑体" panose="02010609060101010101" charset="-122"/>
                <a:ea typeface="黑体" panose="02010609060101010101" charset="-122"/>
              </a:rPr>
              <a:t>要与当地审批局进行对接，对纳入排污许可管理的新建企业，全部纳入。</a:t>
            </a:r>
            <a:r>
              <a:rPr sz="2800" b="1">
                <a:solidFill>
                  <a:srgbClr val="FF0000"/>
                </a:solidFill>
                <a:latin typeface="黑体" panose="02010609060101010101" charset="-122"/>
                <a:ea typeface="黑体" panose="02010609060101010101" charset="-122"/>
              </a:rPr>
              <a:t>二是要实现现场与清单的一致。</a:t>
            </a:r>
            <a:r>
              <a:rPr sz="2800">
                <a:solidFill>
                  <a:schemeClr val="tx1"/>
                </a:solidFill>
                <a:latin typeface="黑体" panose="02010609060101010101" charset="-122"/>
                <a:ea typeface="黑体" panose="02010609060101010101" charset="-122"/>
              </a:rPr>
              <a:t>要逐企对照企业现场生产线、生产装置数量与减排清单进行比对，保证现场与清单的一致性。</a:t>
            </a:r>
            <a:r>
              <a:rPr sz="2800" b="1">
                <a:solidFill>
                  <a:srgbClr val="FF0000"/>
                </a:solidFill>
                <a:latin typeface="黑体" panose="02010609060101010101" charset="-122"/>
                <a:ea typeface="黑体" panose="02010609060101010101" charset="-122"/>
              </a:rPr>
              <a:t>三是确保清单可操作、可监测、可核查。</a:t>
            </a:r>
            <a:r>
              <a:rPr sz="2800">
                <a:solidFill>
                  <a:schemeClr val="tx1"/>
                </a:solidFill>
                <a:latin typeface="黑体" panose="02010609060101010101" charset="-122"/>
                <a:ea typeface="黑体" panose="02010609060101010101" charset="-122"/>
              </a:rPr>
              <a:t>纳入应急减排清单的企业要制定重污染天气应急响应“一厂一策”操作方案，载明企业主要生产工艺流程、主要涉气产排污环节及污染物排放情况，明确应急减排措施具体的停限产生产装置、工艺环节和各类关键性指标，做到“可操作、可监测、可核查”。</a:t>
            </a:r>
            <a:r>
              <a:rPr sz="2800" b="1">
                <a:solidFill>
                  <a:srgbClr val="FF0000"/>
                </a:solidFill>
                <a:latin typeface="黑体" panose="02010609060101010101" charset="-122"/>
                <a:ea typeface="黑体" panose="02010609060101010101" charset="-122"/>
              </a:rPr>
              <a:t>四是确保自主减排措施落实。</a:t>
            </a:r>
            <a:r>
              <a:rPr sz="2800">
                <a:solidFill>
                  <a:schemeClr val="tx1"/>
                </a:solidFill>
                <a:latin typeface="黑体" panose="02010609060101010101" charset="-122"/>
                <a:ea typeface="黑体" panose="02010609060101010101" charset="-122"/>
              </a:rPr>
              <a:t>自主减排不是放开管控，可以随意生产，要保证排放与预警前不增量。省生态环境厅正在沟通生态环境部，近期对我省应急减排清单进行新一轮修订，各地要把握机会，对现有的清单问题进行全面整改。</a:t>
            </a:r>
            <a:endParaRPr lang="zh-CN" altLang="en-US" sz="2800">
              <a:solidFill>
                <a:schemeClr val="tx1"/>
              </a:solidFill>
              <a:latin typeface="黑体" panose="02010609060101010101" charset="-122"/>
              <a:ea typeface="黑体" panose="02010609060101010101" charset="-122"/>
            </a:endParaRPr>
          </a:p>
        </p:txBody>
      </p:sp>
    </p:spTree>
  </p:cSld>
  <p:clrMapOvr>
    <a:masterClrMapping/>
  </p:clrMapOvr>
  <p:transition spd="slow" advTm="3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18770" y="700405"/>
            <a:ext cx="6657975" cy="521970"/>
          </a:xfrm>
          <a:prstGeom prst="rect">
            <a:avLst/>
          </a:prstGeom>
          <a:noFill/>
        </p:spPr>
        <p:txBody>
          <a:bodyPr wrap="square" rtlCol="0">
            <a:spAutoFit/>
            <a:scene3d>
              <a:camera prst="orthographicFront"/>
              <a:lightRig rig="threePt" dir="t"/>
            </a:scene3d>
          </a:bodyPr>
          <a:p>
            <a:r>
              <a:rPr lang="zh-CN" altLang="en-US" sz="2800" b="1">
                <a:effectLst>
                  <a:outerShdw blurRad="38100" dist="19050" dir="2700000" algn="tl" rotWithShape="0">
                    <a:schemeClr val="dk1">
                      <a:alpha val="40000"/>
                    </a:schemeClr>
                  </a:outerShdw>
                </a:effectLst>
              </a:rPr>
              <a:t>重污染天气豁免清单政策---怎么“免”</a:t>
            </a:r>
            <a:endParaRPr lang="zh-CN" altLang="en-US" sz="2800" b="1">
              <a:effectLst>
                <a:outerShdw blurRad="38100" dist="19050" dir="2700000" algn="tl" rotWithShape="0">
                  <a:schemeClr val="dk1">
                    <a:alpha val="40000"/>
                  </a:schemeClr>
                </a:outerShdw>
              </a:effectLst>
            </a:endParaRPr>
          </a:p>
        </p:txBody>
      </p:sp>
      <p:sp>
        <p:nvSpPr>
          <p:cNvPr id="3" name="文本框 2"/>
          <p:cNvSpPr txBox="1"/>
          <p:nvPr/>
        </p:nvSpPr>
        <p:spPr>
          <a:xfrm>
            <a:off x="125095" y="1236980"/>
            <a:ext cx="11646535" cy="5621020"/>
          </a:xfrm>
          <a:prstGeom prst="rect">
            <a:avLst/>
          </a:prstGeom>
          <a:noFill/>
        </p:spPr>
        <p:txBody>
          <a:bodyPr wrap="square" rtlCol="0">
            <a:noAutofit/>
          </a:bodyPr>
          <a:p>
            <a:pPr indent="711200" fontAlgn="auto">
              <a:lnSpc>
                <a:spcPct val="100000"/>
              </a:lnSpc>
              <a:extLst>
                <a:ext uri="{35155182-B16C-46BC-9424-99874614C6A1}">
                  <wpsdc:indentchars xmlns:wpsdc="http://www.wps.cn/officeDocument/2017/drawingmlCustomData" val="200" checksum="3773799597"/>
                </a:ext>
              </a:extLst>
            </a:pPr>
            <a:r>
              <a:rPr lang="zh-CN" altLang="en-US" sz="280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仿宋_GB2312" panose="02010609030101010101" pitchFamily="49" charset="-122"/>
              </a:rPr>
              <a:t>为服务经济社会高质量发展，生态环境部制定工业源和扬尘源豁免政策，对保障城市正常运转或涉及国家战略性产业的工业企业和重大项目，以当地人民政府名义报省生态环境厅审核，并报生态环境部备案。纳入豁免的工业企业和工程项目在重污染应急响应期间可自主减排或正常施工。</a:t>
            </a:r>
            <a:endParaRPr lang="zh-CN" altLang="en-US" sz="2800">
              <a:latin typeface="黑体" panose="02010609060101010101" charset="-122"/>
              <a:ea typeface="黑体" panose="02010609060101010101" charset="-122"/>
              <a:cs typeface="仿宋_GB2312" panose="02010609030101010101" pitchFamily="49" charset="-122"/>
            </a:endParaRPr>
          </a:p>
          <a:p>
            <a:pPr indent="609600" fontAlgn="auto">
              <a:lnSpc>
                <a:spcPct val="120000"/>
              </a:lnSpc>
              <a:extLst>
                <a:ext uri="{35155182-B16C-46BC-9424-99874614C6A1}">
                  <wpsdc:indentchars xmlns:wpsdc="http://www.wps.cn/officeDocument/2017/drawingmlCustomData" val="200" checksum="4158780845"/>
                </a:ext>
              </a:extLst>
            </a:pPr>
            <a:r>
              <a:rPr lang="zh-CN" altLang="en-US" sz="2400">
                <a:latin typeface="黑体" panose="02010609060101010101" charset="-122"/>
                <a:ea typeface="黑体" panose="02010609060101010101" charset="-122"/>
                <a:cs typeface="仿宋_GB2312" panose="02010609030101010101" pitchFamily="49" charset="-122"/>
              </a:rPr>
              <a:t>一、豁免类型：</a:t>
            </a:r>
            <a:endParaRPr lang="zh-CN" altLang="en-US" sz="2400">
              <a:latin typeface="黑体" panose="02010609060101010101" charset="-122"/>
              <a:ea typeface="黑体" panose="02010609060101010101" charset="-122"/>
              <a:cs typeface="仿宋_GB2312" panose="02010609030101010101" pitchFamily="49" charset="-122"/>
            </a:endParaRPr>
          </a:p>
          <a:p>
            <a:pPr indent="609600" fontAlgn="auto">
              <a:lnSpc>
                <a:spcPct val="120000"/>
              </a:lnSpc>
              <a:extLst>
                <a:ext uri="{35155182-B16C-46BC-9424-99874614C6A1}">
                  <wpsdc:indentchars xmlns:wpsdc="http://www.wps.cn/officeDocument/2017/drawingmlCustomData" val="200" checksum="4158780845"/>
                </a:ext>
              </a:extLst>
            </a:pPr>
            <a:r>
              <a:rPr lang="zh-CN" altLang="en-US" sz="2400">
                <a:latin typeface="黑体" panose="02010609060101010101" charset="-122"/>
                <a:ea typeface="黑体" panose="02010609060101010101" charset="-122"/>
                <a:cs typeface="黑体" panose="02010609060101010101" charset="-122"/>
              </a:rPr>
              <a:t>（一）工业企业9类。</a:t>
            </a:r>
            <a:r>
              <a:rPr lang="zh-CN" altLang="en-US" sz="2400" b="1">
                <a:solidFill>
                  <a:srgbClr val="FF0000"/>
                </a:solidFill>
                <a:latin typeface="方正小标宋简体" panose="00000600000000000000" charset="-122"/>
                <a:ea typeface="方正小标宋简体" panose="00000600000000000000" charset="-122"/>
                <a:cs typeface="仿宋_GB2312" panose="02010609030101010101" pitchFamily="49" charset="-122"/>
              </a:rPr>
              <a:t>①战略性新兴产业企业②群众生活保障企业③重点外贸出口企业④重点出版物印刷企业⑤其他行业余热供暖⑥电力和热力生产企业⑦垃圾焚烧和危险废物处置企业⑧居民供暖企业⑨其他保障类企业</a:t>
            </a:r>
            <a:endParaRPr lang="zh-CN" altLang="en-US" sz="2400" b="1">
              <a:solidFill>
                <a:srgbClr val="FF0000"/>
              </a:solidFill>
              <a:latin typeface="方正小标宋简体" panose="00000600000000000000" charset="-122"/>
              <a:ea typeface="方正小标宋简体" panose="00000600000000000000" charset="-122"/>
              <a:cs typeface="仿宋_GB2312" panose="02010609030101010101" pitchFamily="49" charset="-122"/>
            </a:endParaRPr>
          </a:p>
          <a:p>
            <a:pPr indent="609600" fontAlgn="auto">
              <a:lnSpc>
                <a:spcPct val="120000"/>
              </a:lnSpc>
              <a:extLst>
                <a:ext uri="{35155182-B16C-46BC-9424-99874614C6A1}">
                  <wpsdc:indentchars xmlns:wpsdc="http://www.wps.cn/officeDocument/2017/drawingmlCustomData" val="200" checksum="4158780845"/>
                </a:ext>
              </a:extLst>
            </a:pPr>
            <a:r>
              <a:rPr lang="zh-CN" altLang="en-US" sz="2400">
                <a:latin typeface="黑体" panose="02010609060101010101" charset="-122"/>
                <a:ea typeface="黑体" panose="02010609060101010101" charset="-122"/>
                <a:cs typeface="黑体" panose="02010609060101010101" charset="-122"/>
              </a:rPr>
              <a:t>（二）工程项目2类。</a:t>
            </a:r>
            <a:r>
              <a:rPr lang="zh-CN" altLang="en-US" sz="2400">
                <a:latin typeface="仿宋_GB2312" panose="02010609030101010101" pitchFamily="49" charset="-122"/>
                <a:ea typeface="仿宋_GB2312" panose="02010609030101010101" pitchFamily="49" charset="-122"/>
                <a:cs typeface="仿宋_GB2312" panose="02010609030101010101" pitchFamily="49" charset="-122"/>
              </a:rPr>
              <a:t>包括</a:t>
            </a:r>
            <a:r>
              <a:rPr lang="zh-CN" altLang="en-US" sz="2400" b="1">
                <a:solidFill>
                  <a:srgbClr val="FF0000"/>
                </a:solidFill>
                <a:latin typeface="方正小标宋简体" panose="00000600000000000000" charset="-122"/>
                <a:ea typeface="方正小标宋简体" panose="00000600000000000000" charset="-122"/>
                <a:cs typeface="仿宋_GB2312" panose="02010609030101010101" pitchFamily="49" charset="-122"/>
              </a:rPr>
              <a:t>国家或省级重点工程项目、应急抢险工程</a:t>
            </a:r>
            <a:r>
              <a:rPr lang="zh-CN" altLang="en-US" sz="2400">
                <a:solidFill>
                  <a:srgbClr val="FF0000"/>
                </a:solidFill>
                <a:latin typeface="仿宋_GB2312" panose="02010609030101010101" pitchFamily="49" charset="-122"/>
                <a:ea typeface="仿宋_GB2312" panose="02010609030101010101" pitchFamily="49" charset="-122"/>
                <a:cs typeface="仿宋_GB2312" panose="02010609030101010101" pitchFamily="49" charset="-122"/>
              </a:rPr>
              <a:t>。</a:t>
            </a:r>
            <a:endParaRPr lang="zh-CN" altLang="en-US" sz="2400" b="1">
              <a:latin typeface="楷体" panose="02010609060101010101" charset="-122"/>
              <a:ea typeface="楷体" panose="02010609060101010101" charset="-122"/>
              <a:cs typeface="仿宋_GB2312" panose="02010609030101010101" pitchFamily="49" charset="-122"/>
            </a:endParaRPr>
          </a:p>
          <a:p>
            <a:pPr indent="609600" fontAlgn="auto">
              <a:lnSpc>
                <a:spcPct val="100000"/>
              </a:lnSpc>
              <a:extLst>
                <a:ext uri="{35155182-B16C-46BC-9424-99874614C6A1}">
                  <wpsdc:indentchars xmlns:wpsdc="http://www.wps.cn/officeDocument/2017/drawingmlCustomData" val="200" checksum="4158780845"/>
                </a:ext>
              </a:extLst>
            </a:pPr>
            <a:endParaRPr lang="zh-CN" altLang="en-US" sz="2400" b="1">
              <a:latin typeface="楷体" panose="02010609060101010101" charset="-122"/>
              <a:ea typeface="楷体" panose="02010609060101010101" charset="-122"/>
              <a:cs typeface="仿宋_GB2312" panose="02010609030101010101" pitchFamily="49" charset="-122"/>
            </a:endParaRPr>
          </a:p>
          <a:p>
            <a:pPr indent="457200" fontAlgn="auto">
              <a:lnSpc>
                <a:spcPts val="1900"/>
              </a:lnSpc>
              <a:extLst>
                <a:ext uri="{35155182-B16C-46BC-9424-99874614C6A1}">
                  <wpsdc:indentchars xmlns:wpsdc="http://www.wps.cn/officeDocument/2017/drawingmlCustomData" val="200" checksum="59296752"/>
                </a:ext>
              </a:extLst>
            </a:pPr>
            <a:endParaRPr lang="zh-CN" altLang="en-US">
              <a:latin typeface="仿宋_GB2312" panose="02010609030101010101" pitchFamily="49" charset="-122"/>
              <a:ea typeface="仿宋_GB2312" panose="02010609030101010101" pitchFamily="49" charset="-122"/>
              <a:cs typeface="仿宋_GB2312" panose="02010609030101010101" pitchFamily="49" charset="-122"/>
            </a:endParaRPr>
          </a:p>
          <a:p>
            <a:pPr indent="457200" fontAlgn="auto">
              <a:lnSpc>
                <a:spcPts val="1900"/>
              </a:lnSpc>
              <a:extLst>
                <a:ext uri="{35155182-B16C-46BC-9424-99874614C6A1}">
                  <wpsdc:indentchars xmlns:wpsdc="http://www.wps.cn/officeDocument/2017/drawingmlCustomData" val="200" checksum="59296752"/>
                </a:ext>
              </a:extLst>
            </a:pPr>
            <a:endParaRPr lang="zh-CN" altLang="en-US">
              <a:latin typeface="仿宋_GB2312" panose="02010609030101010101" pitchFamily="49" charset="-122"/>
              <a:ea typeface="仿宋_GB2312" panose="02010609030101010101" pitchFamily="49" charset="-122"/>
              <a:cs typeface="仿宋_GB2312" panose="02010609030101010101" pitchFamily="49" charset="-122"/>
            </a:endParaRPr>
          </a:p>
        </p:txBody>
      </p:sp>
      <p:sp>
        <p:nvSpPr>
          <p:cNvPr id="6" name="@这不是阿燊"/>
          <p:cNvSpPr/>
          <p:nvPr>
            <p:custDataLst>
              <p:tags r:id="rId1"/>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预案编制和动态完善的责任体系</a:t>
            </a:r>
            <a:endParaRPr lang="zh-CN" sz="2000" dirty="0" smtClean="0">
              <a:solidFill>
                <a:schemeClr val="bg1"/>
              </a:solidFill>
              <a:latin typeface="微软雅黑" panose="020B0503020204020204" charset="-122"/>
              <a:ea typeface="微软雅黑" panose="020B0503020204020204" charset="-122"/>
              <a:sym typeface="+mn-ea"/>
            </a:endParaRPr>
          </a:p>
        </p:txBody>
      </p:sp>
    </p:spTree>
  </p:cSld>
  <p:clrMapOvr>
    <a:masterClrMapping/>
  </p:clrMapOvr>
  <p:transition spd="slow" advTm="3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18770" y="700405"/>
            <a:ext cx="6657975" cy="521970"/>
          </a:xfrm>
          <a:prstGeom prst="rect">
            <a:avLst/>
          </a:prstGeom>
          <a:noFill/>
        </p:spPr>
        <p:txBody>
          <a:bodyPr wrap="square" rtlCol="0">
            <a:spAutoFit/>
            <a:scene3d>
              <a:camera prst="orthographicFront"/>
              <a:lightRig rig="threePt" dir="t"/>
            </a:scene3d>
          </a:bodyPr>
          <a:p>
            <a:r>
              <a:rPr lang="zh-CN" altLang="en-US" sz="2800" b="1">
                <a:effectLst>
                  <a:outerShdw blurRad="38100" dist="19050" dir="2700000" algn="tl" rotWithShape="0">
                    <a:schemeClr val="dk1">
                      <a:alpha val="40000"/>
                    </a:schemeClr>
                  </a:outerShdw>
                </a:effectLst>
              </a:rPr>
              <a:t>重污染天气豁免清单政策---怎么“免”</a:t>
            </a:r>
            <a:endParaRPr lang="zh-CN" altLang="en-US" sz="2800" b="1">
              <a:effectLst>
                <a:outerShdw blurRad="38100" dist="19050" dir="2700000" algn="tl" rotWithShape="0">
                  <a:schemeClr val="dk1">
                    <a:alpha val="40000"/>
                  </a:schemeClr>
                </a:outerShdw>
              </a:effectLst>
            </a:endParaRPr>
          </a:p>
        </p:txBody>
      </p:sp>
      <p:sp>
        <p:nvSpPr>
          <p:cNvPr id="4" name="文本框 3"/>
          <p:cNvSpPr txBox="1"/>
          <p:nvPr/>
        </p:nvSpPr>
        <p:spPr>
          <a:xfrm>
            <a:off x="462280" y="1345565"/>
            <a:ext cx="11390630" cy="4965065"/>
          </a:xfrm>
          <a:prstGeom prst="rect">
            <a:avLst/>
          </a:prstGeom>
          <a:noFill/>
        </p:spPr>
        <p:txBody>
          <a:bodyPr wrap="square" rtlCol="0">
            <a:spAutoFit/>
          </a:bodyPr>
          <a:p>
            <a:pPr indent="609600" fontAlgn="auto">
              <a:lnSpc>
                <a:spcPct val="120000"/>
              </a:lnSpc>
              <a:extLst>
                <a:ext uri="{35155182-B16C-46BC-9424-99874614C6A1}">
                  <wpsdc:indentchars xmlns:wpsdc="http://www.wps.cn/officeDocument/2017/drawingmlCustomData" val="200" checksum="4158780845"/>
                </a:ext>
              </a:extLst>
            </a:pPr>
            <a:r>
              <a:rPr lang="zh-CN" altLang="en-US" sz="2400">
                <a:latin typeface="黑体" panose="02010609060101010101" charset="-122"/>
                <a:ea typeface="黑体" panose="02010609060101010101" charset="-122"/>
                <a:cs typeface="仿宋_GB2312" panose="02010609030101010101" pitchFamily="49" charset="-122"/>
                <a:sym typeface="+mn-ea"/>
              </a:rPr>
              <a:t>二、豁免条件</a:t>
            </a:r>
            <a:endParaRPr lang="zh-CN" altLang="en-US" sz="2400">
              <a:latin typeface="黑体" panose="02010609060101010101" charset="-122"/>
              <a:ea typeface="黑体" panose="02010609060101010101" charset="-122"/>
              <a:cs typeface="仿宋_GB2312" panose="02010609030101010101" pitchFamily="49" charset="-122"/>
              <a:sym typeface="+mn-ea"/>
            </a:endParaRPr>
          </a:p>
          <a:p>
            <a:pPr indent="609600" fontAlgn="auto">
              <a:lnSpc>
                <a:spcPct val="120000"/>
              </a:lnSpc>
              <a:extLst>
                <a:ext uri="{35155182-B16C-46BC-9424-99874614C6A1}">
                  <wpsdc:indentchars xmlns:wpsdc="http://www.wps.cn/officeDocument/2017/drawingmlCustomData" val="200" checksum="4158780845"/>
                </a:ext>
              </a:extLst>
            </a:pPr>
            <a:r>
              <a:rPr lang="zh-CN" altLang="en-US" sz="2400">
                <a:latin typeface="黑体" panose="02010609060101010101" charset="-122"/>
                <a:ea typeface="黑体" panose="02010609060101010101" charset="-122"/>
                <a:cs typeface="仿宋_GB2312" panose="02010609030101010101" pitchFamily="49" charset="-122"/>
                <a:sym typeface="+mn-ea"/>
              </a:rPr>
              <a:t>一是工程项目具备合法的立项、土地使用手续并已经取得施工许可证或开工令；二是施工场地严格落实“六个百分百”和“两个全覆盖”要求。</a:t>
            </a:r>
            <a:r>
              <a:rPr lang="en-US" altLang="zh-CN" sz="2400" b="1">
                <a:solidFill>
                  <a:schemeClr val="tx1"/>
                </a:solidFill>
                <a:effectLst/>
                <a:latin typeface="楷体" panose="02010609060101010101" charset="-122"/>
                <a:ea typeface="楷体" panose="02010609060101010101" charset="-122"/>
              </a:rPr>
              <a:t>  </a:t>
            </a:r>
            <a:endParaRPr lang="en-US" altLang="zh-CN" sz="2400" b="1">
              <a:solidFill>
                <a:schemeClr val="tx1"/>
              </a:solidFill>
              <a:effectLst/>
              <a:latin typeface="楷体" panose="02010609060101010101" charset="-122"/>
              <a:ea typeface="楷体" panose="02010609060101010101" charset="-122"/>
            </a:endParaRPr>
          </a:p>
          <a:p>
            <a:pPr indent="609600" fontAlgn="auto">
              <a:lnSpc>
                <a:spcPct val="120000"/>
              </a:lnSpc>
              <a:extLst>
                <a:ext uri="{35155182-B16C-46BC-9424-99874614C6A1}">
                  <wpsdc:indentchars xmlns:wpsdc="http://www.wps.cn/officeDocument/2017/drawingmlCustomData" val="200" checksum="4158780845"/>
                </a:ext>
              </a:extLst>
            </a:pPr>
            <a:r>
              <a:rPr lang="zh-CN" altLang="en-US" sz="2400">
                <a:effectLst/>
                <a:latin typeface="黑体" panose="02010609060101010101" charset="-122"/>
                <a:ea typeface="黑体" panose="02010609060101010101" charset="-122"/>
                <a:cs typeface="方正小标宋简体" panose="00000600000000000000" charset="-122"/>
                <a:sym typeface="+mn-ea"/>
              </a:rPr>
              <a:t>三、豁免流程</a:t>
            </a:r>
            <a:endParaRPr lang="zh-CN" altLang="en-US" sz="2400">
              <a:effectLst/>
              <a:latin typeface="黑体" panose="02010609060101010101" charset="-122"/>
              <a:ea typeface="黑体" panose="02010609060101010101" charset="-122"/>
              <a:cs typeface="方正小标宋简体" panose="00000600000000000000" charset="-122"/>
              <a:sym typeface="+mn-ea"/>
            </a:endParaRPr>
          </a:p>
          <a:p>
            <a:pPr indent="457200" fontAlgn="auto">
              <a:lnSpc>
                <a:spcPct val="120000"/>
              </a:lnSpc>
            </a:pPr>
            <a:r>
              <a:rPr lang="zh-CN" altLang="en-US" sz="2400">
                <a:effectLst/>
                <a:latin typeface="黑体" panose="02010609060101010101" charset="-122"/>
                <a:ea typeface="黑体" panose="02010609060101010101" charset="-122"/>
                <a:sym typeface="+mn-ea"/>
              </a:rPr>
              <a:t>一是工业企业，</a:t>
            </a:r>
            <a:r>
              <a:rPr lang="zh-CN" altLang="en-US" sz="2400">
                <a:effectLst>
                  <a:outerShdw blurRad="38100" dist="19050" dir="2700000" algn="tl" rotWithShape="0">
                    <a:schemeClr val="dk1">
                      <a:alpha val="40000"/>
                    </a:schemeClr>
                  </a:outerShdw>
                </a:effectLst>
                <a:latin typeface="黑体" panose="02010609060101010101" charset="-122"/>
                <a:ea typeface="黑体" panose="02010609060101010101" charset="-122"/>
                <a:sym typeface="+mn-ea"/>
              </a:rPr>
              <a:t>对于符合上述类型和条件的工业企业可向各县（市、区）分局进行申报，同时提供</a:t>
            </a:r>
            <a:r>
              <a:rPr lang="zh-CN" altLang="en-US" sz="24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近期监测报告、无环境违法证明、排污许可证、相关部门证明等资料。</a:t>
            </a:r>
            <a:r>
              <a:rPr lang="zh-CN" altLang="en-US" sz="2400">
                <a:effectLst>
                  <a:outerShdw blurRad="38100" dist="19050" dir="2700000" algn="tl" rotWithShape="0">
                    <a:schemeClr val="dk1">
                      <a:alpha val="40000"/>
                    </a:schemeClr>
                  </a:outerShdw>
                </a:effectLst>
                <a:latin typeface="黑体" panose="02010609060101010101" charset="-122"/>
                <a:ea typeface="黑体" panose="02010609060101010101" charset="-122"/>
                <a:sym typeface="+mn-ea"/>
              </a:rPr>
              <a:t>市、县两级进行审核后，报送省厅复核。</a:t>
            </a:r>
            <a:endParaRPr lang="zh-CN" altLang="en-US" sz="2400">
              <a:effectLst>
                <a:outerShdw blurRad="38100" dist="19050" dir="2700000" algn="tl" rotWithShape="0">
                  <a:schemeClr val="dk1">
                    <a:alpha val="40000"/>
                  </a:schemeClr>
                </a:outerShdw>
              </a:effectLst>
              <a:latin typeface="仿宋_GB2312" panose="02010609030101010101" pitchFamily="49" charset="-122"/>
              <a:ea typeface="仿宋_GB2312" panose="02010609030101010101" pitchFamily="49" charset="-122"/>
              <a:sym typeface="+mn-ea"/>
            </a:endParaRPr>
          </a:p>
          <a:p>
            <a:pPr indent="457200" fontAlgn="auto">
              <a:lnSpc>
                <a:spcPct val="120000"/>
              </a:lnSpc>
            </a:pPr>
            <a:r>
              <a:rPr lang="zh-CN" altLang="en-US" sz="2400">
                <a:effectLst/>
                <a:latin typeface="黑体" panose="02010609060101010101" charset="-122"/>
                <a:ea typeface="黑体" panose="02010609060101010101" charset="-122"/>
                <a:sym typeface="+mn-ea"/>
              </a:rPr>
              <a:t>二是工程项目，</a:t>
            </a:r>
            <a:r>
              <a:rPr lang="zh-CN" altLang="en-US" sz="2400">
                <a:effectLst>
                  <a:outerShdw blurRad="38100" dist="19050" dir="2700000" algn="tl" rotWithShape="0">
                    <a:schemeClr val="dk1">
                      <a:alpha val="40000"/>
                    </a:schemeClr>
                  </a:outerShdw>
                </a:effectLst>
                <a:latin typeface="黑体" panose="02010609060101010101" charset="-122"/>
                <a:ea typeface="黑体" panose="02010609060101010101" charset="-122"/>
                <a:sym typeface="+mn-ea"/>
              </a:rPr>
              <a:t>由省住建厅或省发改委将</a:t>
            </a:r>
            <a:r>
              <a:rPr lang="zh-CN" altLang="en-US" sz="24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国家或省级重点工程项目</a:t>
            </a:r>
            <a:r>
              <a:rPr lang="zh-CN" altLang="en-US" sz="2400">
                <a:effectLst>
                  <a:outerShdw blurRad="38100" dist="19050" dir="2700000" algn="tl" rotWithShape="0">
                    <a:schemeClr val="dk1">
                      <a:alpha val="40000"/>
                    </a:schemeClr>
                  </a:outerShdw>
                </a:effectLst>
                <a:latin typeface="黑体" panose="02010609060101010101" charset="-122"/>
                <a:ea typeface="黑体" panose="02010609060101010101" charset="-122"/>
                <a:sym typeface="+mn-ea"/>
              </a:rPr>
              <a:t>录入河北省重污染天气豁免清单系统，市、县两级审核达到扬尘管控标准后，报送省生态环境厅复核。</a:t>
            </a:r>
            <a:endParaRPr lang="zh-CN" altLang="en-US" sz="2400">
              <a:effectLst>
                <a:outerShdw blurRad="38100" dist="19050" dir="2700000" algn="tl" rotWithShape="0">
                  <a:schemeClr val="dk1">
                    <a:alpha val="40000"/>
                  </a:schemeClr>
                </a:outerShdw>
              </a:effectLst>
              <a:latin typeface="黑体" panose="02010609060101010101" charset="-122"/>
              <a:ea typeface="黑体" panose="02010609060101010101" charset="-122"/>
              <a:sym typeface="+mn-ea"/>
            </a:endParaRPr>
          </a:p>
          <a:p>
            <a:pPr indent="609600" algn="l" fontAlgn="auto">
              <a:lnSpc>
                <a:spcPct val="120000"/>
              </a:lnSpc>
              <a:buClrTx/>
              <a:buSzTx/>
              <a:buFontTx/>
              <a:extLst>
                <a:ext uri="{35155182-B16C-46BC-9424-99874614C6A1}">
                  <wpsdc:indentchars xmlns:wpsdc="http://www.wps.cn/officeDocument/2017/drawingmlCustomData" val="200" checksum="4158780845"/>
                </a:ext>
              </a:extLst>
            </a:pPr>
            <a:r>
              <a:rPr lang="zh-CN" altLang="en-US" sz="2400">
                <a:latin typeface="黑体" panose="02010609060101010101" charset="-122"/>
                <a:ea typeface="黑体" panose="02010609060101010101" charset="-122"/>
                <a:cs typeface="仿宋_GB2312" panose="02010609030101010101" pitchFamily="49" charset="-122"/>
                <a:sym typeface="+mn-ea"/>
              </a:rPr>
              <a:t>四、申报时限：每季度申报</a:t>
            </a:r>
            <a:endParaRPr lang="zh-CN" altLang="en-US" sz="2400">
              <a:latin typeface="黑体" panose="02010609060101010101" charset="-122"/>
              <a:ea typeface="黑体" panose="02010609060101010101" charset="-122"/>
              <a:cs typeface="仿宋_GB2312" panose="02010609030101010101" pitchFamily="49" charset="-122"/>
              <a:sym typeface="+mn-ea"/>
            </a:endParaRPr>
          </a:p>
        </p:txBody>
      </p:sp>
    </p:spTree>
  </p:cSld>
  <p:clrMapOvr>
    <a:masterClrMapping/>
  </p:clrMapOvr>
  <p:transition spd="slow" advTm="3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288925" y="11811"/>
            <a:ext cx="12192000" cy="6845807"/>
          </a:xfrm>
          <a:prstGeom prst="rect">
            <a:avLst/>
          </a:prstGeom>
        </p:spPr>
      </p:pic>
      <p:pic>
        <p:nvPicPr>
          <p:cNvPr id="32" name="图片 31"/>
          <p:cNvPicPr>
            <a:picLocks noChangeAspect="1"/>
          </p:cNvPicPr>
          <p:nvPr/>
        </p:nvPicPr>
        <p:blipFill>
          <a:blip r:embed="rId2"/>
          <a:stretch>
            <a:fillRect/>
          </a:stretch>
        </p:blipFill>
        <p:spPr>
          <a:xfrm>
            <a:off x="0" y="4931570"/>
            <a:ext cx="12192000" cy="1633728"/>
          </a:xfrm>
          <a:prstGeom prst="rect">
            <a:avLst/>
          </a:prstGeom>
        </p:spPr>
      </p:pic>
      <p:pic>
        <p:nvPicPr>
          <p:cNvPr id="38" name="图片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60530"/>
            <a:ext cx="12192000" cy="990600"/>
          </a:xfrm>
          <a:prstGeom prst="rect">
            <a:avLst/>
          </a:prstGeom>
        </p:spPr>
      </p:pic>
      <p:sp>
        <p:nvSpPr>
          <p:cNvPr id="3" name="文本框 2"/>
          <p:cNvSpPr txBox="1"/>
          <p:nvPr/>
        </p:nvSpPr>
        <p:spPr>
          <a:xfrm>
            <a:off x="551180" y="2643505"/>
            <a:ext cx="11351895" cy="1291590"/>
          </a:xfrm>
          <a:prstGeom prst="rect">
            <a:avLst/>
          </a:prstGeom>
          <a:noFill/>
        </p:spPr>
        <p:txBody>
          <a:bodyPr wrap="square" rtlCol="0">
            <a:spAutoFit/>
          </a:bodyPr>
          <a:lstStyle>
            <a:defPPr>
              <a:defRPr lang="zh-CN"/>
            </a:defPPr>
            <a:lvl1pPr>
              <a:lnSpc>
                <a:spcPct val="120000"/>
              </a:lnSpc>
              <a:defRPr sz="2800" b="1" spc="200">
                <a:solidFill>
                  <a:srgbClr val="000000"/>
                </a:solidFill>
              </a:defRPr>
            </a:lvl1pPr>
          </a:lstStyle>
          <a:p>
            <a:pPr algn="l">
              <a:lnSpc>
                <a:spcPct val="130000"/>
              </a:lnSpc>
            </a:pPr>
            <a:r>
              <a:rPr lang="zh-CN" sz="6000" dirty="0" smtClean="0">
                <a:solidFill>
                  <a:schemeClr val="tx1"/>
                </a:solidFill>
                <a:latin typeface="微软雅黑" panose="020B0503020204020204" charset="-122"/>
                <a:ea typeface="微软雅黑" panose="020B0503020204020204" charset="-122"/>
                <a:sym typeface="+mn-ea"/>
              </a:rPr>
              <a:t>预警启动和信息发布的启动体系</a:t>
            </a:r>
            <a:endParaRPr lang="zh-CN" altLang="en-US" sz="6000" b="0" kern="0" spc="0" noProof="0" dirty="0">
              <a:ln>
                <a:noFill/>
              </a:ln>
              <a:solidFill>
                <a:schemeClr val="tx1"/>
              </a:solidFill>
              <a:effectLst/>
              <a:uLnTx/>
              <a:uFillTx/>
              <a:latin typeface="优设标题黑" panose="00000500000000000000" pitchFamily="2" charset="-122"/>
              <a:ea typeface="优设标题黑" panose="00000500000000000000" pitchFamily="2" charset="-122"/>
              <a:cs typeface="+mn-ea"/>
              <a:sym typeface="+mn-lt"/>
            </a:endParaRPr>
          </a:p>
        </p:txBody>
      </p:sp>
      <p:grpSp>
        <p:nvGrpSpPr>
          <p:cNvPr id="5" name="组合 4"/>
          <p:cNvGrpSpPr/>
          <p:nvPr/>
        </p:nvGrpSpPr>
        <p:grpSpPr>
          <a:xfrm>
            <a:off x="5095240" y="1903095"/>
            <a:ext cx="2345055" cy="739775"/>
            <a:chOff x="4783217" y="1368110"/>
            <a:chExt cx="2001580" cy="476542"/>
          </a:xfrm>
          <a:solidFill>
            <a:schemeClr val="accent4">
              <a:lumMod val="60000"/>
              <a:lumOff val="40000"/>
            </a:schemeClr>
          </a:solidFill>
        </p:grpSpPr>
        <p:sp>
          <p:nvSpPr>
            <p:cNvPr id="6" name="矩形: 圆角 18"/>
            <p:cNvSpPr/>
            <p:nvPr/>
          </p:nvSpPr>
          <p:spPr>
            <a:xfrm>
              <a:off x="4783217" y="1368110"/>
              <a:ext cx="2001580" cy="47654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汉仪超粗宋简" panose="02010600000101010101" charset="-122"/>
                <a:ea typeface="汉仪超粗宋简" panose="02010600000101010101" charset="-122"/>
              </a:endParaRPr>
            </a:p>
          </p:txBody>
        </p:sp>
        <p:sp>
          <p:nvSpPr>
            <p:cNvPr id="7" name="文本框 6"/>
            <p:cNvSpPr txBox="1"/>
            <p:nvPr/>
          </p:nvSpPr>
          <p:spPr>
            <a:xfrm>
              <a:off x="5023891" y="1458177"/>
              <a:ext cx="1641636" cy="375916"/>
            </a:xfrm>
            <a:prstGeom prst="rect">
              <a:avLst/>
            </a:prstGeom>
            <a:grpFill/>
          </p:spPr>
          <p:txBody>
            <a:bodyPr wrap="square" rtlCol="0">
              <a:spAutoFit/>
            </a:bodyPr>
            <a:lstStyle/>
            <a:p>
              <a:pPr algn="ctr"/>
              <a:r>
                <a:rPr lang="zh-CN" altLang="en-US" sz="3200" b="1" dirty="0">
                  <a:solidFill>
                    <a:schemeClr val="tx1"/>
                  </a:solidFill>
                  <a:latin typeface="黑体" panose="02010609060101010101" charset="-122"/>
                  <a:ea typeface="黑体" panose="02010609060101010101" charset="-122"/>
                </a:rPr>
                <a:t>第三部分</a:t>
              </a:r>
              <a:endParaRPr lang="zh-CN" altLang="en-US" sz="3200" b="1" dirty="0">
                <a:solidFill>
                  <a:schemeClr val="tx1"/>
                </a:solidFill>
                <a:latin typeface="黑体" panose="02010609060101010101" charset="-122"/>
                <a:ea typeface="黑体" panose="02010609060101010101" charset="-122"/>
              </a:endParaRPr>
            </a:p>
          </p:txBody>
        </p:sp>
      </p:grpSp>
    </p:spTree>
  </p:cSld>
  <p:clrMapOvr>
    <a:masterClrMapping/>
  </p:clrMapOvr>
  <p:transition advTm="3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这不是阿燊"/>
          <p:cNvSpPr/>
          <p:nvPr>
            <p:custDataLst>
              <p:tags r:id="rId1"/>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预警启动和信息发布的启动体系</a:t>
            </a:r>
            <a:endParaRPr lang="zh-CN" sz="2000" dirty="0" smtClean="0">
              <a:solidFill>
                <a:schemeClr val="bg1"/>
              </a:solidFill>
              <a:latin typeface="微软雅黑" panose="020B0503020204020204" charset="-122"/>
              <a:ea typeface="微软雅黑" panose="020B0503020204020204" charset="-122"/>
              <a:sym typeface="+mn-ea"/>
            </a:endParaRPr>
          </a:p>
        </p:txBody>
      </p:sp>
      <p:sp>
        <p:nvSpPr>
          <p:cNvPr id="3" name="@这不是阿燊"/>
          <p:cNvSpPr/>
          <p:nvPr>
            <p:custDataLst>
              <p:tags r:id="rId2"/>
            </p:custDataLst>
          </p:nvPr>
        </p:nvSpPr>
        <p:spPr>
          <a:xfrm>
            <a:off x="192405" y="2738755"/>
            <a:ext cx="2165350" cy="11391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kumimoji="1" lang="zh-CN" altLang="en-US" sz="2800" kern="0">
                <a:solidFill>
                  <a:prstClr val="white"/>
                </a:solidFill>
                <a:latin typeface="优设标题黑" panose="00000500000000000000" pitchFamily="2" charset="-122"/>
                <a:ea typeface="优设标题黑" panose="00000500000000000000" pitchFamily="2" charset="-122"/>
                <a:cs typeface="优设标题黑" panose="00000500000000000000" pitchFamily="2" charset="-122"/>
                <a:sym typeface="+mn-lt"/>
              </a:rPr>
              <a:t>预警级别</a:t>
            </a:r>
            <a:endParaRPr kumimoji="1" lang="zh-CN" altLang="en-US" sz="2800" kern="0">
              <a:solidFill>
                <a:prstClr val="white"/>
              </a:solidFill>
              <a:latin typeface="优设标题黑" panose="00000500000000000000" pitchFamily="2" charset="-122"/>
              <a:ea typeface="优设标题黑" panose="00000500000000000000" pitchFamily="2" charset="-122"/>
              <a:cs typeface="优设标题黑" panose="00000500000000000000" pitchFamily="2" charset="-122"/>
              <a:sym typeface="+mn-lt"/>
            </a:endParaRPr>
          </a:p>
        </p:txBody>
      </p:sp>
      <p:sp>
        <p:nvSpPr>
          <p:cNvPr id="5" name="圆角矩形 4"/>
          <p:cNvSpPr/>
          <p:nvPr/>
        </p:nvSpPr>
        <p:spPr>
          <a:xfrm>
            <a:off x="2030095" y="1685925"/>
            <a:ext cx="9423400" cy="3686175"/>
          </a:xfrm>
          <a:prstGeom prst="roundRect">
            <a:avLst/>
          </a:prstGeom>
          <a:noFill/>
          <a:ln w="63500" cmpd="sng">
            <a:solidFill>
              <a:srgbClr val="E62C2D"/>
            </a:solidFill>
            <a:prstDash val="solid"/>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文本框 14"/>
          <p:cNvSpPr txBox="1"/>
          <p:nvPr/>
        </p:nvSpPr>
        <p:spPr>
          <a:xfrm>
            <a:off x="2565400" y="2171065"/>
            <a:ext cx="1979930" cy="460375"/>
          </a:xfrm>
          <a:prstGeom prst="rect">
            <a:avLst/>
          </a:prstGeom>
          <a:solidFill>
            <a:srgbClr val="FFFF00"/>
          </a:solidFill>
        </p:spPr>
        <p:txBody>
          <a:bodyPr wrap="square" rtlCol="0">
            <a:spAutoFit/>
          </a:bodyPr>
          <a:p>
            <a:r>
              <a:rPr lang="zh-CN" altLang="en-US" sz="2400"/>
              <a:t>黄色（三级）</a:t>
            </a:r>
            <a:endParaRPr lang="zh-CN" altLang="en-US" sz="2400"/>
          </a:p>
        </p:txBody>
      </p:sp>
      <p:sp>
        <p:nvSpPr>
          <p:cNvPr id="17" name="文本框 16"/>
          <p:cNvSpPr txBox="1"/>
          <p:nvPr/>
        </p:nvSpPr>
        <p:spPr>
          <a:xfrm>
            <a:off x="2565400" y="3187700"/>
            <a:ext cx="1979930" cy="460375"/>
          </a:xfrm>
          <a:prstGeom prst="rect">
            <a:avLst/>
          </a:prstGeom>
          <a:solidFill>
            <a:srgbClr val="FFC000"/>
          </a:solidFill>
        </p:spPr>
        <p:txBody>
          <a:bodyPr wrap="square" rtlCol="0">
            <a:spAutoFit/>
          </a:bodyPr>
          <a:p>
            <a:r>
              <a:rPr lang="zh-CN" altLang="en-US" sz="2400"/>
              <a:t>橙色（二级）</a:t>
            </a:r>
            <a:endParaRPr lang="zh-CN" altLang="en-US" sz="2400"/>
          </a:p>
        </p:txBody>
      </p:sp>
      <p:sp>
        <p:nvSpPr>
          <p:cNvPr id="19" name="文本框 18"/>
          <p:cNvSpPr txBox="1"/>
          <p:nvPr/>
        </p:nvSpPr>
        <p:spPr>
          <a:xfrm>
            <a:off x="2565400" y="4204335"/>
            <a:ext cx="1979930" cy="460375"/>
          </a:xfrm>
          <a:prstGeom prst="rect">
            <a:avLst/>
          </a:prstGeom>
          <a:solidFill>
            <a:srgbClr val="FF0000"/>
          </a:solidFill>
        </p:spPr>
        <p:txBody>
          <a:bodyPr wrap="square" rtlCol="0">
            <a:spAutoFit/>
          </a:bodyPr>
          <a:p>
            <a:r>
              <a:rPr lang="zh-CN" altLang="en-US" sz="2400"/>
              <a:t>红色（一级）</a:t>
            </a:r>
            <a:endParaRPr lang="zh-CN" altLang="en-US" sz="2400"/>
          </a:p>
        </p:txBody>
      </p:sp>
      <p:sp>
        <p:nvSpPr>
          <p:cNvPr id="22" name="文本框 21"/>
          <p:cNvSpPr txBox="1"/>
          <p:nvPr/>
        </p:nvSpPr>
        <p:spPr>
          <a:xfrm>
            <a:off x="5363210" y="2150745"/>
            <a:ext cx="4676775" cy="460375"/>
          </a:xfrm>
          <a:prstGeom prst="rect">
            <a:avLst/>
          </a:prstGeom>
          <a:noFill/>
        </p:spPr>
        <p:txBody>
          <a:bodyPr wrap="square" rtlCol="0">
            <a:spAutoFit/>
          </a:bodyPr>
          <a:p>
            <a:r>
              <a:rPr lang="zh-CN" altLang="en-US" sz="2400"/>
              <a:t>中度污染持续</a:t>
            </a:r>
            <a:r>
              <a:rPr lang="zh-CN" altLang="en-US" sz="2400" b="1">
                <a:solidFill>
                  <a:srgbClr val="FF0000"/>
                </a:solidFill>
                <a:sym typeface="+mn-ea"/>
              </a:rPr>
              <a:t>2</a:t>
            </a:r>
            <a:r>
              <a:rPr lang="zh-CN" altLang="en-US" sz="2400">
                <a:sym typeface="+mn-ea"/>
              </a:rPr>
              <a:t>天</a:t>
            </a:r>
            <a:endParaRPr lang="zh-CN" altLang="en-US" sz="2400">
              <a:sym typeface="+mn-ea"/>
            </a:endParaRPr>
          </a:p>
        </p:txBody>
      </p:sp>
      <p:sp>
        <p:nvSpPr>
          <p:cNvPr id="23" name="文本框 22"/>
          <p:cNvSpPr txBox="1"/>
          <p:nvPr/>
        </p:nvSpPr>
        <p:spPr>
          <a:xfrm>
            <a:off x="5307965" y="3187700"/>
            <a:ext cx="4676775" cy="460375"/>
          </a:xfrm>
          <a:prstGeom prst="rect">
            <a:avLst/>
          </a:prstGeom>
          <a:noFill/>
        </p:spPr>
        <p:txBody>
          <a:bodyPr wrap="square" rtlCol="0">
            <a:spAutoFit/>
          </a:bodyPr>
          <a:p>
            <a:r>
              <a:rPr lang="zh-CN" altLang="en-US" sz="2400"/>
              <a:t>中度污染持续</a:t>
            </a:r>
            <a:r>
              <a:rPr lang="en-US" altLang="zh-CN" sz="2400" b="1">
                <a:solidFill>
                  <a:srgbClr val="FF0000"/>
                </a:solidFill>
                <a:sym typeface="+mn-ea"/>
              </a:rPr>
              <a:t>3</a:t>
            </a:r>
            <a:r>
              <a:rPr lang="zh-CN" altLang="en-US" sz="2400">
                <a:sym typeface="+mn-ea"/>
              </a:rPr>
              <a:t>天</a:t>
            </a:r>
            <a:endParaRPr lang="zh-CN" altLang="en-US" sz="2400">
              <a:sym typeface="+mn-ea"/>
            </a:endParaRPr>
          </a:p>
        </p:txBody>
      </p:sp>
      <p:sp>
        <p:nvSpPr>
          <p:cNvPr id="37" name="文本框 36"/>
          <p:cNvSpPr txBox="1"/>
          <p:nvPr/>
        </p:nvSpPr>
        <p:spPr>
          <a:xfrm>
            <a:off x="5363210" y="4203700"/>
            <a:ext cx="5232400" cy="460375"/>
          </a:xfrm>
          <a:prstGeom prst="rect">
            <a:avLst/>
          </a:prstGeom>
          <a:noFill/>
        </p:spPr>
        <p:txBody>
          <a:bodyPr wrap="square" rtlCol="0">
            <a:spAutoFit/>
          </a:bodyPr>
          <a:p>
            <a:r>
              <a:rPr lang="zh-CN" altLang="en-US" sz="2400"/>
              <a:t>重度污染持续</a:t>
            </a:r>
            <a:r>
              <a:rPr lang="en-US" altLang="zh-CN" sz="2400" b="1">
                <a:solidFill>
                  <a:srgbClr val="FF0000"/>
                </a:solidFill>
                <a:sym typeface="+mn-ea"/>
              </a:rPr>
              <a:t>3</a:t>
            </a:r>
            <a:r>
              <a:rPr lang="zh-CN" altLang="en-US" sz="2400">
                <a:sym typeface="+mn-ea"/>
              </a:rPr>
              <a:t>天，且有严重污染</a:t>
            </a:r>
            <a:r>
              <a:rPr lang="en-US" altLang="zh-CN" sz="2400" b="1">
                <a:solidFill>
                  <a:srgbClr val="FF0000"/>
                </a:solidFill>
                <a:sym typeface="+mn-ea"/>
              </a:rPr>
              <a:t>1</a:t>
            </a:r>
            <a:r>
              <a:rPr lang="zh-CN" altLang="en-US" sz="2400">
                <a:sym typeface="+mn-ea"/>
              </a:rPr>
              <a:t>天</a:t>
            </a:r>
            <a:endParaRPr lang="zh-CN" altLang="en-US" sz="2400">
              <a:sym typeface="+mn-ea"/>
            </a:endParaRPr>
          </a:p>
        </p:txBody>
      </p:sp>
      <p:sp>
        <p:nvSpPr>
          <p:cNvPr id="38" name="七角星 37"/>
          <p:cNvSpPr/>
          <p:nvPr/>
        </p:nvSpPr>
        <p:spPr>
          <a:xfrm>
            <a:off x="8060690" y="2907030"/>
            <a:ext cx="3292475" cy="1000125"/>
          </a:xfrm>
          <a:prstGeom prst="star7">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a:t>最常见</a:t>
            </a:r>
            <a:endParaRPr lang="zh-CN" altLang="en-US" sz="2400"/>
          </a:p>
        </p:txBody>
      </p:sp>
    </p:spTree>
  </p:cSld>
  <p:clrMapOvr>
    <a:masterClrMapping/>
  </p:clrMapOvr>
  <p:transition advTm="3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这不是阿燊"/>
          <p:cNvSpPr/>
          <p:nvPr>
            <p:custDataLst>
              <p:tags r:id="rId1"/>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预警启动和信息发布的启动体系</a:t>
            </a:r>
            <a:endParaRPr lang="zh-CN" sz="2000" dirty="0" smtClean="0">
              <a:solidFill>
                <a:schemeClr val="bg1"/>
              </a:solidFill>
              <a:latin typeface="微软雅黑" panose="020B0503020204020204" charset="-122"/>
              <a:ea typeface="微软雅黑" panose="020B0503020204020204" charset="-122"/>
              <a:sym typeface="+mn-ea"/>
            </a:endParaRPr>
          </a:p>
        </p:txBody>
      </p:sp>
      <p:sp>
        <p:nvSpPr>
          <p:cNvPr id="3" name="@这不是阿燊"/>
          <p:cNvSpPr/>
          <p:nvPr>
            <p:custDataLst>
              <p:tags r:id="rId2"/>
            </p:custDataLst>
          </p:nvPr>
        </p:nvSpPr>
        <p:spPr>
          <a:xfrm>
            <a:off x="192405" y="2738755"/>
            <a:ext cx="2165350" cy="11391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kumimoji="1" lang="zh-CN" altLang="en-US" sz="2800" kern="0">
                <a:solidFill>
                  <a:prstClr val="white"/>
                </a:solidFill>
                <a:latin typeface="优设标题黑" panose="00000500000000000000" pitchFamily="2" charset="-122"/>
                <a:ea typeface="优设标题黑" panose="00000500000000000000" pitchFamily="2" charset="-122"/>
                <a:cs typeface="优设标题黑" panose="00000500000000000000" pitchFamily="2" charset="-122"/>
                <a:sym typeface="+mn-lt"/>
              </a:rPr>
              <a:t>预警形式</a:t>
            </a:r>
            <a:endParaRPr kumimoji="1" lang="zh-CN" altLang="en-US" sz="2800" kern="0">
              <a:solidFill>
                <a:prstClr val="white"/>
              </a:solidFill>
              <a:latin typeface="优设标题黑" panose="00000500000000000000" pitchFamily="2" charset="-122"/>
              <a:ea typeface="优设标题黑" panose="00000500000000000000" pitchFamily="2" charset="-122"/>
              <a:cs typeface="优设标题黑" panose="00000500000000000000" pitchFamily="2" charset="-122"/>
              <a:sym typeface="+mn-lt"/>
            </a:endParaRPr>
          </a:p>
        </p:txBody>
      </p:sp>
      <p:sp>
        <p:nvSpPr>
          <p:cNvPr id="5" name="圆角矩形 4"/>
          <p:cNvSpPr/>
          <p:nvPr/>
        </p:nvSpPr>
        <p:spPr>
          <a:xfrm>
            <a:off x="2030095" y="1685925"/>
            <a:ext cx="9524365" cy="4181475"/>
          </a:xfrm>
          <a:prstGeom prst="roundRect">
            <a:avLst/>
          </a:prstGeom>
          <a:noFill/>
          <a:ln w="63500" cmpd="sng">
            <a:solidFill>
              <a:srgbClr val="E62C2D"/>
            </a:solidFill>
            <a:prstDash val="solid"/>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2505075" y="1857375"/>
            <a:ext cx="8675370" cy="1198880"/>
          </a:xfrm>
          <a:prstGeom prst="rect">
            <a:avLst/>
          </a:prstGeom>
          <a:noFill/>
        </p:spPr>
        <p:txBody>
          <a:bodyPr wrap="square" rtlCol="0">
            <a:spAutoFit/>
          </a:bodyPr>
          <a:p>
            <a:r>
              <a:rPr lang="zh-CN" altLang="en-US" sz="2400" b="1">
                <a:solidFill>
                  <a:srgbClr val="FF0000"/>
                </a:solidFill>
              </a:rPr>
              <a:t>自主启动：</a:t>
            </a:r>
            <a:r>
              <a:rPr lang="zh-CN" altLang="en-US" sz="2400"/>
              <a:t>设区市根据本地空气质量预测预报情况，当达到预</a:t>
            </a:r>
            <a:endParaRPr lang="zh-CN" altLang="en-US" sz="2400"/>
          </a:p>
          <a:p>
            <a:r>
              <a:rPr lang="zh-CN" altLang="en-US" sz="2400"/>
              <a:t> </a:t>
            </a:r>
            <a:r>
              <a:rPr lang="en-US" altLang="zh-CN" sz="2400"/>
              <a:t>         </a:t>
            </a:r>
            <a:r>
              <a:rPr lang="zh-CN" altLang="en-US" sz="2400"/>
              <a:t>警启动级别，经报请市政府同意，而依法启动的，</a:t>
            </a:r>
            <a:endParaRPr lang="zh-CN" altLang="en-US" sz="2400"/>
          </a:p>
          <a:p>
            <a:r>
              <a:rPr lang="zh-CN" altLang="en-US" sz="2400"/>
              <a:t> </a:t>
            </a:r>
            <a:r>
              <a:rPr lang="en-US" altLang="zh-CN" sz="2400"/>
              <a:t>         </a:t>
            </a:r>
            <a:r>
              <a:rPr lang="zh-CN" altLang="en-US" sz="2400"/>
              <a:t>空气质量改善后将依法解除。</a:t>
            </a:r>
            <a:endParaRPr lang="zh-CN" altLang="en-US" sz="2400"/>
          </a:p>
        </p:txBody>
      </p:sp>
      <p:sp>
        <p:nvSpPr>
          <p:cNvPr id="7" name="文本框 6"/>
          <p:cNvSpPr txBox="1"/>
          <p:nvPr/>
        </p:nvSpPr>
        <p:spPr>
          <a:xfrm>
            <a:off x="2413635" y="3429000"/>
            <a:ext cx="8947785" cy="2306955"/>
          </a:xfrm>
          <a:prstGeom prst="rect">
            <a:avLst/>
          </a:prstGeom>
          <a:noFill/>
        </p:spPr>
        <p:txBody>
          <a:bodyPr wrap="square" rtlCol="0">
            <a:spAutoFit/>
          </a:bodyPr>
          <a:p>
            <a:r>
              <a:rPr lang="zh-CN" altLang="en-US" sz="2400" b="1">
                <a:solidFill>
                  <a:srgbClr val="FF0000"/>
                </a:solidFill>
              </a:rPr>
              <a:t>联防联控启动：</a:t>
            </a:r>
            <a:r>
              <a:rPr lang="zh-CN" altLang="en-US" sz="2400"/>
              <a:t>发生区域性污染过程，当预测3个及以上连片城市</a:t>
            </a:r>
            <a:endParaRPr lang="zh-CN" altLang="en-US" sz="2400"/>
          </a:p>
          <a:p>
            <a:r>
              <a:rPr lang="zh-CN" altLang="en-US" sz="2400"/>
              <a:t> </a:t>
            </a:r>
            <a:r>
              <a:rPr lang="en-US" altLang="zh-CN" sz="2400"/>
              <a:t>             </a:t>
            </a:r>
            <a:r>
              <a:rPr lang="zh-CN" altLang="en-US" sz="2400"/>
              <a:t>达到预警条件时，生态环境部或省生态环境厅为</a:t>
            </a:r>
            <a:endParaRPr lang="zh-CN" altLang="en-US" sz="2400"/>
          </a:p>
          <a:p>
            <a:r>
              <a:rPr lang="zh-CN" altLang="en-US" sz="2400"/>
              <a:t> </a:t>
            </a:r>
            <a:r>
              <a:rPr lang="en-US" altLang="zh-CN" sz="2400"/>
              <a:t>             </a:t>
            </a:r>
            <a:r>
              <a:rPr lang="zh-CN" altLang="en-US" sz="2400"/>
              <a:t>减缓区域性污染过程，启动的联防联控。联防联</a:t>
            </a:r>
            <a:endParaRPr lang="zh-CN" altLang="en-US" sz="2400"/>
          </a:p>
          <a:p>
            <a:r>
              <a:rPr lang="zh-CN" altLang="en-US" sz="2400"/>
              <a:t> </a:t>
            </a:r>
            <a:r>
              <a:rPr lang="en-US" altLang="zh-CN" sz="2400"/>
              <a:t>             </a:t>
            </a:r>
            <a:r>
              <a:rPr lang="zh-CN" altLang="en-US" sz="2400"/>
              <a:t>控</a:t>
            </a:r>
            <a:r>
              <a:rPr lang="zh-CN" altLang="en-US" sz="2400" b="1">
                <a:solidFill>
                  <a:srgbClr val="FF0000"/>
                </a:solidFill>
              </a:rPr>
              <a:t>不以</a:t>
            </a:r>
            <a:r>
              <a:rPr lang="zh-CN" altLang="en-US" sz="2400"/>
              <a:t>设区市本地的空气质量预测预报情况为准，</a:t>
            </a:r>
            <a:endParaRPr lang="zh-CN" altLang="en-US" sz="2400"/>
          </a:p>
          <a:p>
            <a:r>
              <a:rPr lang="zh-CN" altLang="en-US" sz="2400"/>
              <a:t> </a:t>
            </a:r>
            <a:r>
              <a:rPr lang="en-US" altLang="zh-CN" sz="2400"/>
              <a:t>             </a:t>
            </a:r>
            <a:r>
              <a:rPr lang="zh-CN" altLang="en-US" sz="2400" b="1">
                <a:solidFill>
                  <a:srgbClr val="FF0000"/>
                </a:solidFill>
              </a:rPr>
              <a:t>也不以</a:t>
            </a:r>
            <a:r>
              <a:rPr lang="zh-CN" altLang="en-US" sz="2400"/>
              <a:t>本地空气质量是否改善为解除依据，而是</a:t>
            </a:r>
            <a:endParaRPr lang="zh-CN" altLang="en-US" sz="2400"/>
          </a:p>
          <a:p>
            <a:r>
              <a:rPr lang="zh-CN" altLang="en-US" sz="2400"/>
              <a:t> </a:t>
            </a:r>
            <a:r>
              <a:rPr lang="en-US" altLang="zh-CN" sz="2400"/>
              <a:t>             </a:t>
            </a:r>
            <a:r>
              <a:rPr lang="zh-CN" altLang="en-US" sz="2400"/>
              <a:t>区域空气质量整体改善后才能</a:t>
            </a:r>
            <a:r>
              <a:rPr lang="zh-CN" altLang="en-US" sz="2400" b="1">
                <a:solidFill>
                  <a:srgbClr val="FF0000"/>
                </a:solidFill>
              </a:rPr>
              <a:t>按照统一指令解除</a:t>
            </a:r>
            <a:r>
              <a:rPr lang="zh-CN" altLang="en-US" sz="2400"/>
              <a:t>。</a:t>
            </a:r>
            <a:endParaRPr lang="zh-CN" altLang="en-US" sz="2400"/>
          </a:p>
        </p:txBody>
      </p:sp>
    </p:spTree>
  </p:cSld>
  <p:clrMapOvr>
    <a:masterClrMapping/>
  </p:clrMapOvr>
  <p:transition advTm="3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这不是阿燊"/>
          <p:cNvSpPr/>
          <p:nvPr>
            <p:custDataLst>
              <p:tags r:id="rId1"/>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预警启动和信息发布的启动体系</a:t>
            </a:r>
            <a:endParaRPr lang="zh-CN" sz="2000" dirty="0" smtClean="0">
              <a:solidFill>
                <a:schemeClr val="bg1"/>
              </a:solidFill>
              <a:latin typeface="微软雅黑" panose="020B0503020204020204" charset="-122"/>
              <a:ea typeface="微软雅黑" panose="020B0503020204020204" charset="-122"/>
              <a:sym typeface="+mn-ea"/>
            </a:endParaRPr>
          </a:p>
        </p:txBody>
      </p:sp>
      <p:sp>
        <p:nvSpPr>
          <p:cNvPr id="5" name="圆角矩形 4"/>
          <p:cNvSpPr/>
          <p:nvPr/>
        </p:nvSpPr>
        <p:spPr>
          <a:xfrm>
            <a:off x="404495" y="948690"/>
            <a:ext cx="11482705" cy="4979035"/>
          </a:xfrm>
          <a:prstGeom prst="roundRect">
            <a:avLst/>
          </a:prstGeom>
          <a:noFill/>
          <a:ln w="63500" cmpd="sng">
            <a:solidFill>
              <a:srgbClr val="E62C2D"/>
            </a:solidFill>
            <a:prstDash val="solid"/>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959485" y="1514475"/>
            <a:ext cx="9798050" cy="3971925"/>
          </a:xfrm>
          <a:prstGeom prst="rect">
            <a:avLst/>
          </a:prstGeom>
        </p:spPr>
        <p:txBody>
          <a:bodyPr wrap="square">
            <a:noAutofit/>
          </a:bodyPr>
          <a:p>
            <a:pPr indent="406400" algn="just" defTabSz="266700" fontAlgn="auto">
              <a:lnSpc>
                <a:spcPct val="120000"/>
              </a:lnSpc>
              <a:spcBef>
                <a:spcPct val="0"/>
              </a:spcBef>
              <a:spcAft>
                <a:spcPct val="0"/>
              </a:spcAft>
            </a:pPr>
            <a:r>
              <a:rPr lang="en-US" altLang="zh-CN" sz="2800">
                <a:latin typeface="黑体" panose="02010609060101010101" charset="-122"/>
                <a:ea typeface="黑体" panose="02010609060101010101" charset="-122"/>
                <a:cs typeface="黑体" panose="02010609060101010101" charset="-122"/>
              </a:rPr>
              <a:t>  </a:t>
            </a:r>
            <a:r>
              <a:rPr lang="zh-CN" altLang="en-US" sz="2800">
                <a:latin typeface="黑体" panose="02010609060101010101" charset="-122"/>
                <a:ea typeface="黑体" panose="02010609060101010101" charset="-122"/>
                <a:cs typeface="黑体" panose="02010609060101010101" charset="-122"/>
              </a:rPr>
              <a:t>预警信息发布后，</a:t>
            </a:r>
            <a:r>
              <a:rPr lang="zh-CN" altLang="en-US" sz="2800" b="1">
                <a:solidFill>
                  <a:srgbClr val="FF0000"/>
                </a:solidFill>
                <a:latin typeface="黑体" panose="02010609060101010101" charset="-122"/>
                <a:ea typeface="黑体" panose="02010609060101010101" charset="-122"/>
                <a:cs typeface="黑体" panose="02010609060101010101" charset="-122"/>
              </a:rPr>
              <a:t>市政府</a:t>
            </a:r>
            <a:r>
              <a:rPr lang="zh-CN" altLang="en-US" sz="2800">
                <a:latin typeface="黑体" panose="02010609060101010101" charset="-122"/>
                <a:ea typeface="黑体" panose="02010609060101010101" charset="-122"/>
                <a:cs typeface="黑体" panose="02010609060101010101" charset="-122"/>
              </a:rPr>
              <a:t>将召开重污染预警启动部门联席会，部署相关工作，各部门快速传达，直到末端。</a:t>
            </a:r>
            <a:endParaRPr lang="zh-CN" altLang="en-US" sz="2800">
              <a:latin typeface="黑体" panose="02010609060101010101" charset="-122"/>
              <a:ea typeface="黑体" panose="02010609060101010101" charset="-122"/>
              <a:cs typeface="黑体" panose="02010609060101010101" charset="-122"/>
            </a:endParaRPr>
          </a:p>
          <a:p>
            <a:pPr indent="406400" algn="just" defTabSz="266700" fontAlgn="auto">
              <a:lnSpc>
                <a:spcPct val="120000"/>
              </a:lnSpc>
              <a:spcBef>
                <a:spcPct val="0"/>
              </a:spcBef>
              <a:spcAft>
                <a:spcPct val="0"/>
              </a:spcAft>
            </a:pPr>
            <a:r>
              <a:rPr lang="en-US" altLang="zh-CN" sz="2800">
                <a:latin typeface="黑体" panose="02010609060101010101" charset="-122"/>
                <a:ea typeface="黑体" panose="02010609060101010101" charset="-122"/>
                <a:cs typeface="黑体" panose="02010609060101010101" charset="-122"/>
              </a:rPr>
              <a:t> </a:t>
            </a:r>
            <a:r>
              <a:rPr lang="en-US" altLang="zh-CN" sz="2800">
                <a:latin typeface="黑体" panose="02010609060101010101" charset="-122"/>
                <a:ea typeface="黑体" panose="02010609060101010101" charset="-122"/>
                <a:cs typeface="黑体" panose="02010609060101010101" charset="-122"/>
                <a:sym typeface="+mn-ea"/>
              </a:rPr>
              <a:t> </a:t>
            </a:r>
            <a:r>
              <a:rPr lang="zh-CN" altLang="en-US" sz="2800" b="1">
                <a:solidFill>
                  <a:srgbClr val="FF0000"/>
                </a:solidFill>
                <a:latin typeface="黑体" panose="02010609060101010101" charset="-122"/>
                <a:ea typeface="黑体" panose="02010609060101010101" charset="-122"/>
                <a:cs typeface="黑体" panose="02010609060101010101" charset="-122"/>
                <a:sym typeface="+mn-ea"/>
              </a:rPr>
              <a:t>市委宣传部</a:t>
            </a:r>
            <a:r>
              <a:rPr lang="zh-CN" altLang="en-US" sz="2800">
                <a:latin typeface="黑体" panose="02010609060101010101" charset="-122"/>
                <a:ea typeface="黑体" panose="02010609060101010101" charset="-122"/>
                <a:cs typeface="黑体" panose="02010609060101010101" charset="-122"/>
                <a:sym typeface="+mn-ea"/>
              </a:rPr>
              <a:t>在预警发布后，要将预警通知第一时间通过市级融媒体、日报、广播等渠道发布，提高预警的宣传度。</a:t>
            </a:r>
            <a:endParaRPr lang="zh-CN" altLang="en-US" sz="2800">
              <a:latin typeface="黑体" panose="02010609060101010101" charset="-122"/>
              <a:ea typeface="黑体" panose="02010609060101010101" charset="-122"/>
              <a:cs typeface="黑体" panose="02010609060101010101" charset="-122"/>
            </a:endParaRPr>
          </a:p>
          <a:p>
            <a:pPr indent="406400" algn="just" defTabSz="266700" fontAlgn="auto">
              <a:lnSpc>
                <a:spcPct val="120000"/>
              </a:lnSpc>
              <a:spcBef>
                <a:spcPct val="0"/>
              </a:spcBef>
              <a:spcAft>
                <a:spcPct val="0"/>
              </a:spcAft>
            </a:pPr>
            <a:r>
              <a:rPr lang="en-US" altLang="zh-CN" sz="2800">
                <a:latin typeface="黑体" panose="02010609060101010101" charset="-122"/>
                <a:ea typeface="黑体" panose="02010609060101010101" charset="-122"/>
                <a:cs typeface="黑体" panose="02010609060101010101" charset="-122"/>
              </a:rPr>
              <a:t> </a:t>
            </a:r>
            <a:r>
              <a:rPr lang="zh-CN" altLang="en-US" sz="2800" b="1">
                <a:solidFill>
                  <a:srgbClr val="FF0000"/>
                </a:solidFill>
                <a:latin typeface="黑体" panose="02010609060101010101" charset="-122"/>
                <a:ea typeface="黑体" panose="02010609060101010101" charset="-122"/>
                <a:cs typeface="黑体" panose="02010609060101010101" charset="-122"/>
              </a:rPr>
              <a:t>各县（市、区）政府</a:t>
            </a:r>
            <a:r>
              <a:rPr lang="zh-CN" altLang="en-US" sz="2800">
                <a:latin typeface="黑体" panose="02010609060101010101" charset="-122"/>
                <a:ea typeface="黑体" panose="02010609060101010101" charset="-122"/>
                <a:cs typeface="黑体" panose="02010609060101010101" charset="-122"/>
              </a:rPr>
              <a:t>要建立对企业、工地等预通知机制，探索建立微信小程序或</a:t>
            </a:r>
            <a:r>
              <a:rPr lang="en-US" altLang="zh-CN" sz="2800">
                <a:latin typeface="黑体" panose="02010609060101010101" charset="-122"/>
                <a:ea typeface="黑体" panose="02010609060101010101" charset="-122"/>
                <a:cs typeface="黑体" panose="02010609060101010101" charset="-122"/>
              </a:rPr>
              <a:t>app</a:t>
            </a:r>
            <a:r>
              <a:rPr lang="zh-CN" altLang="en-US" sz="2800">
                <a:latin typeface="黑体" panose="02010609060101010101" charset="-122"/>
                <a:ea typeface="黑体" panose="02010609060101010101" charset="-122"/>
                <a:cs typeface="黑体" panose="02010609060101010101" charset="-122"/>
              </a:rPr>
              <a:t>直达通知的扁平化渠道，在正式发布预警前，提前通知做好生产施工计划和应急准备。</a:t>
            </a:r>
            <a:endParaRPr lang="zh-CN" altLang="en-US" sz="2800">
              <a:latin typeface="黑体" panose="02010609060101010101" charset="-122"/>
              <a:ea typeface="黑体" panose="02010609060101010101" charset="-122"/>
              <a:cs typeface="黑体" panose="02010609060101010101" charset="-122"/>
            </a:endParaRPr>
          </a:p>
          <a:p>
            <a:pPr indent="406400" algn="just" defTabSz="266700" fontAlgn="auto">
              <a:lnSpc>
                <a:spcPct val="120000"/>
              </a:lnSpc>
              <a:spcBef>
                <a:spcPct val="0"/>
              </a:spcBef>
              <a:spcAft>
                <a:spcPct val="0"/>
              </a:spcAft>
            </a:pPr>
            <a:r>
              <a:rPr lang="en-US" altLang="zh-CN" sz="2800">
                <a:latin typeface="黑体" panose="02010609060101010101" charset="-122"/>
                <a:ea typeface="黑体" panose="02010609060101010101" charset="-122"/>
                <a:cs typeface="黑体" panose="02010609060101010101" charset="-122"/>
              </a:rPr>
              <a:t> </a:t>
            </a:r>
            <a:endParaRPr lang="zh-CN" altLang="en-US" sz="2800">
              <a:latin typeface="黑体" panose="02010609060101010101" charset="-122"/>
              <a:ea typeface="黑体" panose="02010609060101010101" charset="-122"/>
              <a:cs typeface="黑体" panose="02010609060101010101" charset="-122"/>
            </a:endParaRPr>
          </a:p>
        </p:txBody>
      </p:sp>
    </p:spTree>
  </p:cSld>
  <p:clrMapOvr>
    <a:masterClrMapping/>
  </p:clrMapOvr>
  <p:transition advTm="3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这不是阿燊"/>
          <p:cNvSpPr/>
          <p:nvPr>
            <p:custDataLst>
              <p:tags r:id="rId1"/>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预警启动和信息发布的启动体系</a:t>
            </a:r>
            <a:endParaRPr lang="zh-CN" sz="2000" dirty="0" smtClean="0">
              <a:solidFill>
                <a:schemeClr val="bg1"/>
              </a:solidFill>
              <a:latin typeface="微软雅黑" panose="020B0503020204020204" charset="-122"/>
              <a:ea typeface="微软雅黑" panose="020B0503020204020204" charset="-122"/>
              <a:sym typeface="+mn-ea"/>
            </a:endParaRPr>
          </a:p>
        </p:txBody>
      </p:sp>
      <p:sp>
        <p:nvSpPr>
          <p:cNvPr id="5" name="圆角矩形 4"/>
          <p:cNvSpPr/>
          <p:nvPr/>
        </p:nvSpPr>
        <p:spPr>
          <a:xfrm>
            <a:off x="404495" y="948690"/>
            <a:ext cx="11482705" cy="4979035"/>
          </a:xfrm>
          <a:prstGeom prst="roundRect">
            <a:avLst/>
          </a:prstGeom>
          <a:noFill/>
          <a:ln w="63500" cmpd="sng">
            <a:solidFill>
              <a:srgbClr val="E62C2D"/>
            </a:solidFill>
            <a:prstDash val="solid"/>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959485" y="1452245"/>
            <a:ext cx="10535285" cy="4396105"/>
          </a:xfrm>
          <a:prstGeom prst="rect">
            <a:avLst/>
          </a:prstGeom>
        </p:spPr>
        <p:txBody>
          <a:bodyPr wrap="square">
            <a:noAutofit/>
          </a:bodyPr>
          <a:p>
            <a:pPr indent="406400" algn="just" defTabSz="266700" fontAlgn="auto">
              <a:lnSpc>
                <a:spcPct val="120000"/>
              </a:lnSpc>
              <a:spcBef>
                <a:spcPct val="0"/>
              </a:spcBef>
              <a:spcAft>
                <a:spcPct val="0"/>
              </a:spcAft>
            </a:pPr>
            <a:r>
              <a:rPr lang="en-US" altLang="zh-CN" sz="2800" b="1">
                <a:solidFill>
                  <a:srgbClr val="FF0000"/>
                </a:solidFill>
                <a:latin typeface="黑体" panose="02010609060101010101" charset="-122"/>
                <a:ea typeface="黑体" panose="02010609060101010101" charset="-122"/>
              </a:rPr>
              <a:t>  </a:t>
            </a:r>
            <a:r>
              <a:rPr lang="zh-CN" altLang="en-US" sz="2800" b="1">
                <a:solidFill>
                  <a:srgbClr val="FF0000"/>
                </a:solidFill>
                <a:latin typeface="黑体" panose="02010609060101010101" charset="-122"/>
                <a:ea typeface="黑体" panose="02010609060101010101" charset="-122"/>
              </a:rPr>
              <a:t>在对企业的通知上，</a:t>
            </a:r>
            <a:r>
              <a:rPr lang="zh-CN" altLang="en-US" sz="2800">
                <a:latin typeface="黑体" panose="02010609060101010101" charset="-122"/>
                <a:ea typeface="黑体" panose="02010609060101010101" charset="-122"/>
              </a:rPr>
              <a:t>要建立生态环境分局、属地乡镇“双负责”机制，确保每家企业都要通知到位。要细化对企业通知内容，细化“一厂一策”内容，在企业明显的位置张贴，确保每家企业知晓具体落实措施。要利用“</a:t>
            </a:r>
            <a:r>
              <a:rPr lang="zh-CN" altLang="en-US" sz="2800" b="1">
                <a:solidFill>
                  <a:srgbClr val="FF0000"/>
                </a:solidFill>
                <a:latin typeface="黑体" panose="02010609060101010101" charset="-122"/>
                <a:ea typeface="黑体" panose="02010609060101010101" charset="-122"/>
              </a:rPr>
              <a:t>黄金</a:t>
            </a:r>
            <a:r>
              <a:rPr lang="en-US" altLang="zh-CN" sz="2800" b="1">
                <a:solidFill>
                  <a:srgbClr val="FF0000"/>
                </a:solidFill>
                <a:latin typeface="黑体" panose="02010609060101010101" charset="-122"/>
                <a:ea typeface="黑体" panose="02010609060101010101" charset="-122"/>
              </a:rPr>
              <a:t>48</a:t>
            </a:r>
            <a:r>
              <a:rPr lang="zh-CN" altLang="en-US" sz="2800" b="1">
                <a:solidFill>
                  <a:srgbClr val="FF0000"/>
                </a:solidFill>
                <a:latin typeface="黑体" panose="02010609060101010101" charset="-122"/>
                <a:ea typeface="黑体" panose="02010609060101010101" charset="-122"/>
              </a:rPr>
              <a:t>小时</a:t>
            </a:r>
            <a:r>
              <a:rPr lang="zh-CN" altLang="en-US" sz="2800">
                <a:latin typeface="黑体" panose="02010609060101010101" charset="-122"/>
                <a:ea typeface="黑体" panose="02010609060101010101" charset="-122"/>
              </a:rPr>
              <a:t>”对预警前</a:t>
            </a:r>
            <a:r>
              <a:rPr lang="en-US" altLang="zh-CN" sz="2800">
                <a:latin typeface="黑体" panose="02010609060101010101" charset="-122"/>
                <a:ea typeface="黑体" panose="02010609060101010101" charset="-122"/>
              </a:rPr>
              <a:t>24</a:t>
            </a:r>
            <a:r>
              <a:rPr lang="zh-CN" altLang="en-US" sz="2800">
                <a:latin typeface="黑体" panose="02010609060101010101" charset="-122"/>
                <a:ea typeface="黑体" panose="02010609060101010101" charset="-122"/>
              </a:rPr>
              <a:t>小时和预警启动后</a:t>
            </a:r>
            <a:r>
              <a:rPr lang="en-US" altLang="zh-CN" sz="2800">
                <a:latin typeface="黑体" panose="02010609060101010101" charset="-122"/>
                <a:ea typeface="黑体" panose="02010609060101010101" charset="-122"/>
              </a:rPr>
              <a:t>24</a:t>
            </a:r>
            <a:r>
              <a:rPr lang="zh-CN" altLang="en-US" sz="2800">
                <a:latin typeface="黑体" panose="02010609060101010101" charset="-122"/>
                <a:ea typeface="黑体" panose="02010609060101010101" charset="-122"/>
              </a:rPr>
              <a:t>小时强化提醒，确保企业生产和车辆均能落实到位。</a:t>
            </a:r>
            <a:endParaRPr lang="zh-CN" altLang="en-US" sz="2800">
              <a:latin typeface="黑体" panose="02010609060101010101" charset="-122"/>
              <a:ea typeface="黑体" panose="02010609060101010101" charset="-122"/>
            </a:endParaRPr>
          </a:p>
          <a:p>
            <a:pPr indent="406400" algn="just" defTabSz="266700" fontAlgn="auto">
              <a:lnSpc>
                <a:spcPct val="120000"/>
              </a:lnSpc>
              <a:spcBef>
                <a:spcPct val="0"/>
              </a:spcBef>
              <a:spcAft>
                <a:spcPct val="0"/>
              </a:spcAft>
            </a:pPr>
            <a:r>
              <a:rPr lang="en-US" altLang="zh-CN" sz="2800" b="1">
                <a:solidFill>
                  <a:srgbClr val="FF0000"/>
                </a:solidFill>
                <a:latin typeface="黑体" panose="02010609060101010101" charset="-122"/>
                <a:ea typeface="黑体" panose="02010609060101010101" charset="-122"/>
              </a:rPr>
              <a:t>  </a:t>
            </a:r>
            <a:r>
              <a:rPr lang="zh-CN" altLang="en-US" sz="2800" b="1">
                <a:solidFill>
                  <a:srgbClr val="FF0000"/>
                </a:solidFill>
                <a:latin typeface="黑体" panose="02010609060101010101" charset="-122"/>
                <a:ea typeface="黑体" panose="02010609060101010101" charset="-122"/>
              </a:rPr>
              <a:t>在对施工工地的通知上，</a:t>
            </a:r>
            <a:r>
              <a:rPr lang="zh-CN" altLang="en-US" sz="2800">
                <a:latin typeface="黑体" panose="02010609060101010101" charset="-122"/>
                <a:ea typeface="黑体" panose="02010609060101010101" charset="-122"/>
              </a:rPr>
              <a:t>要建立县区住建局、执法局等部门与属地乡镇“双负责”机制，明确启动时间、管控措施、工地责任人，确保每个工地通知到位。</a:t>
            </a:r>
            <a:endParaRPr lang="zh-CN" altLang="en-US" sz="2800">
              <a:latin typeface="黑体" panose="02010609060101010101" charset="-122"/>
              <a:ea typeface="黑体" panose="02010609060101010101" charset="-122"/>
            </a:endParaRPr>
          </a:p>
        </p:txBody>
      </p:sp>
    </p:spTree>
  </p:cSld>
  <p:clrMapOvr>
    <a:masterClrMapping/>
  </p:clrMapOvr>
  <p:transition advTm="3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288925" y="11811"/>
            <a:ext cx="12192000" cy="6845807"/>
          </a:xfrm>
          <a:prstGeom prst="rect">
            <a:avLst/>
          </a:prstGeom>
        </p:spPr>
      </p:pic>
      <p:pic>
        <p:nvPicPr>
          <p:cNvPr id="32" name="图片 31"/>
          <p:cNvPicPr>
            <a:picLocks noChangeAspect="1"/>
          </p:cNvPicPr>
          <p:nvPr/>
        </p:nvPicPr>
        <p:blipFill>
          <a:blip r:embed="rId2"/>
          <a:stretch>
            <a:fillRect/>
          </a:stretch>
        </p:blipFill>
        <p:spPr>
          <a:xfrm>
            <a:off x="0" y="4931570"/>
            <a:ext cx="12192000" cy="1633728"/>
          </a:xfrm>
          <a:prstGeom prst="rect">
            <a:avLst/>
          </a:prstGeom>
        </p:spPr>
      </p:pic>
      <p:pic>
        <p:nvPicPr>
          <p:cNvPr id="38" name="图片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60530"/>
            <a:ext cx="12192000" cy="990600"/>
          </a:xfrm>
          <a:prstGeom prst="rect">
            <a:avLst/>
          </a:prstGeom>
        </p:spPr>
      </p:pic>
      <p:sp>
        <p:nvSpPr>
          <p:cNvPr id="3" name="文本框 2"/>
          <p:cNvSpPr txBox="1"/>
          <p:nvPr/>
        </p:nvSpPr>
        <p:spPr>
          <a:xfrm>
            <a:off x="551180" y="2643505"/>
            <a:ext cx="11351895" cy="2491740"/>
          </a:xfrm>
          <a:prstGeom prst="rect">
            <a:avLst/>
          </a:prstGeom>
          <a:noFill/>
        </p:spPr>
        <p:txBody>
          <a:bodyPr wrap="square" rtlCol="0">
            <a:spAutoFit/>
          </a:bodyPr>
          <a:lstStyle>
            <a:defPPr>
              <a:defRPr lang="zh-CN"/>
            </a:defPPr>
            <a:lvl1pPr>
              <a:lnSpc>
                <a:spcPct val="120000"/>
              </a:lnSpc>
              <a:defRPr sz="2800" b="1" spc="200">
                <a:solidFill>
                  <a:srgbClr val="000000"/>
                </a:solidFill>
              </a:defRPr>
            </a:lvl1pPr>
          </a:lstStyle>
          <a:p>
            <a:pPr algn="l">
              <a:lnSpc>
                <a:spcPct val="130000"/>
              </a:lnSpc>
            </a:pPr>
            <a:r>
              <a:rPr lang="zh-CN" sz="6000" dirty="0" smtClean="0">
                <a:solidFill>
                  <a:schemeClr val="tx1"/>
                </a:solidFill>
                <a:latin typeface="微软雅黑" panose="020B0503020204020204" charset="-122"/>
                <a:ea typeface="微软雅黑" panose="020B0503020204020204" charset="-122"/>
                <a:sym typeface="+mn-ea"/>
              </a:rPr>
              <a:t>措施落实和监督检查的监管体系</a:t>
            </a:r>
            <a:endParaRPr lang="zh-CN" sz="6000" dirty="0" smtClean="0">
              <a:solidFill>
                <a:schemeClr val="tx1"/>
              </a:solidFill>
              <a:latin typeface="微软雅黑" panose="020B0503020204020204" charset="-122"/>
              <a:ea typeface="微软雅黑" panose="020B0503020204020204" charset="-122"/>
            </a:endParaRPr>
          </a:p>
          <a:p>
            <a:pPr algn="l">
              <a:lnSpc>
                <a:spcPct val="130000"/>
              </a:lnSpc>
            </a:pPr>
            <a:endParaRPr lang="zh-CN" altLang="en-US" sz="6000" b="0" kern="0" spc="0" noProof="0" dirty="0">
              <a:ln>
                <a:noFill/>
              </a:ln>
              <a:solidFill>
                <a:schemeClr val="tx1"/>
              </a:solidFill>
              <a:effectLst/>
              <a:uLnTx/>
              <a:uFillTx/>
              <a:latin typeface="优设标题黑" panose="00000500000000000000" pitchFamily="2" charset="-122"/>
              <a:ea typeface="优设标题黑" panose="00000500000000000000" pitchFamily="2" charset="-122"/>
              <a:cs typeface="+mn-ea"/>
              <a:sym typeface="+mn-lt"/>
            </a:endParaRPr>
          </a:p>
        </p:txBody>
      </p:sp>
      <p:grpSp>
        <p:nvGrpSpPr>
          <p:cNvPr id="4" name="组合 3"/>
          <p:cNvGrpSpPr/>
          <p:nvPr/>
        </p:nvGrpSpPr>
        <p:grpSpPr>
          <a:xfrm>
            <a:off x="5095240" y="1903095"/>
            <a:ext cx="2345055" cy="739775"/>
            <a:chOff x="4783217" y="1368110"/>
            <a:chExt cx="2001580" cy="476542"/>
          </a:xfrm>
          <a:solidFill>
            <a:schemeClr val="accent4">
              <a:lumMod val="60000"/>
              <a:lumOff val="40000"/>
            </a:schemeClr>
          </a:solidFill>
        </p:grpSpPr>
        <p:sp>
          <p:nvSpPr>
            <p:cNvPr id="5" name="矩形: 圆角 18"/>
            <p:cNvSpPr/>
            <p:nvPr/>
          </p:nvSpPr>
          <p:spPr>
            <a:xfrm>
              <a:off x="4783217" y="1368110"/>
              <a:ext cx="2001580" cy="47654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latin typeface="汉仪超粗宋简" panose="02010600000101010101" charset="-122"/>
                <a:ea typeface="汉仪超粗宋简" panose="02010600000101010101" charset="-122"/>
              </a:endParaRPr>
            </a:p>
          </p:txBody>
        </p:sp>
        <p:sp>
          <p:nvSpPr>
            <p:cNvPr id="6" name="文本框 5"/>
            <p:cNvSpPr txBox="1"/>
            <p:nvPr/>
          </p:nvSpPr>
          <p:spPr>
            <a:xfrm>
              <a:off x="5023891" y="1458177"/>
              <a:ext cx="1641636" cy="375916"/>
            </a:xfrm>
            <a:prstGeom prst="rect">
              <a:avLst/>
            </a:prstGeom>
            <a:grpFill/>
          </p:spPr>
          <p:txBody>
            <a:bodyPr wrap="square" rtlCol="0">
              <a:spAutoFit/>
            </a:bodyPr>
            <a:p>
              <a:pPr algn="ctr"/>
              <a:r>
                <a:rPr lang="zh-CN" altLang="en-US" sz="3200" b="1" dirty="0">
                  <a:solidFill>
                    <a:schemeClr val="tx1"/>
                  </a:solidFill>
                  <a:latin typeface="黑体" panose="02010609060101010101" charset="-122"/>
                  <a:ea typeface="黑体" panose="02010609060101010101" charset="-122"/>
                </a:rPr>
                <a:t>第四部分</a:t>
              </a:r>
              <a:endParaRPr lang="zh-CN" altLang="en-US" sz="3200" b="1" dirty="0">
                <a:solidFill>
                  <a:schemeClr val="tx1"/>
                </a:solidFill>
                <a:latin typeface="黑体" panose="02010609060101010101" charset="-122"/>
                <a:ea typeface="黑体" panose="02010609060101010101" charset="-122"/>
              </a:endParaRPr>
            </a:p>
          </p:txBody>
        </p:sp>
      </p:grpSp>
    </p:spTree>
  </p:cSld>
  <p:clrMapOvr>
    <a:masterClrMapping/>
  </p:clrMapOvr>
  <p:transition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81025" y="237490"/>
            <a:ext cx="1496060" cy="521970"/>
          </a:xfrm>
          <a:prstGeom prst="rect">
            <a:avLst/>
          </a:prstGeom>
          <a:noFill/>
        </p:spPr>
        <p:txBody>
          <a:bodyPr wrap="square" rtlCol="0">
            <a:spAutoFit/>
            <a:scene3d>
              <a:camera prst="orthographicFront"/>
              <a:lightRig rig="threePt" dir="t"/>
            </a:scene3d>
          </a:bodyPr>
          <a:p>
            <a:r>
              <a:rPr lang="zh-CN" altLang="en-US" sz="2800">
                <a:ln w="22225">
                  <a:solidFill>
                    <a:schemeClr val="accent2"/>
                  </a:solidFill>
                  <a:prstDash val="solid"/>
                </a:ln>
                <a:solidFill>
                  <a:schemeClr val="accent2">
                    <a:lumMod val="40000"/>
                    <a:lumOff val="60000"/>
                  </a:schemeClr>
                </a:solidFill>
                <a:effectLst/>
              </a:rPr>
              <a:t>前</a:t>
            </a:r>
            <a:r>
              <a:rPr lang="en-US" altLang="zh-CN" sz="2800">
                <a:ln w="22225">
                  <a:solidFill>
                    <a:schemeClr val="accent2"/>
                  </a:solidFill>
                  <a:prstDash val="solid"/>
                </a:ln>
                <a:solidFill>
                  <a:schemeClr val="accent2">
                    <a:lumMod val="40000"/>
                    <a:lumOff val="60000"/>
                  </a:schemeClr>
                </a:solidFill>
                <a:effectLst/>
              </a:rPr>
              <a:t>  </a:t>
            </a:r>
            <a:r>
              <a:rPr lang="zh-CN" altLang="en-US" sz="2800">
                <a:ln w="22225">
                  <a:solidFill>
                    <a:schemeClr val="accent2"/>
                  </a:solidFill>
                  <a:prstDash val="solid"/>
                </a:ln>
                <a:solidFill>
                  <a:schemeClr val="accent2">
                    <a:lumMod val="40000"/>
                    <a:lumOff val="60000"/>
                  </a:schemeClr>
                </a:solidFill>
                <a:effectLst/>
              </a:rPr>
              <a:t>言</a:t>
            </a:r>
            <a:endParaRPr lang="zh-CN" altLang="en-US" sz="2800">
              <a:ln w="22225">
                <a:solidFill>
                  <a:schemeClr val="accent2"/>
                </a:solidFill>
                <a:prstDash val="solid"/>
              </a:ln>
              <a:solidFill>
                <a:schemeClr val="accent2">
                  <a:lumMod val="40000"/>
                  <a:lumOff val="60000"/>
                </a:schemeClr>
              </a:solidFill>
              <a:effectLst/>
            </a:endParaRPr>
          </a:p>
        </p:txBody>
      </p:sp>
      <p:sp>
        <p:nvSpPr>
          <p:cNvPr id="9" name="文本框 8"/>
          <p:cNvSpPr txBox="1"/>
          <p:nvPr/>
        </p:nvSpPr>
        <p:spPr>
          <a:xfrm>
            <a:off x="4462780" y="360680"/>
            <a:ext cx="5827395" cy="398780"/>
          </a:xfrm>
          <a:prstGeom prst="rect">
            <a:avLst/>
          </a:prstGeom>
        </p:spPr>
        <p:txBody>
          <a:bodyPr wrap="square">
            <a:spAutoFit/>
          </a:bodyPr>
          <a:p>
            <a:pPr defTabSz="266700"/>
            <a:r>
              <a:rPr lang="zh-CN" sz="2000" b="1">
                <a:solidFill>
                  <a:schemeClr val="tx1"/>
                </a:solidFill>
                <a:effectLst>
                  <a:outerShdw blurRad="38100" dist="19050" dir="2700000" algn="tl" rotWithShape="0">
                    <a:schemeClr val="dk1">
                      <a:alpha val="40000"/>
                    </a:schemeClr>
                  </a:outerShdw>
                </a:effectLst>
                <a:ea typeface="仿宋_GB2312" panose="02010609030101010101" pitchFamily="49" charset="-122"/>
              </a:rPr>
              <a:t>重污染天气应对关乎政治责任的落实</a:t>
            </a:r>
            <a:endParaRPr lang="zh-CN" sz="2000" b="1">
              <a:solidFill>
                <a:schemeClr val="tx1"/>
              </a:solidFill>
              <a:effectLst>
                <a:outerShdw blurRad="38100" dist="19050" dir="2700000" algn="tl" rotWithShape="0">
                  <a:schemeClr val="dk1">
                    <a:alpha val="40000"/>
                  </a:schemeClr>
                </a:outerShdw>
              </a:effectLst>
              <a:ea typeface="仿宋_GB2312" panose="02010609030101010101" pitchFamily="49" charset="-122"/>
            </a:endParaRPr>
          </a:p>
        </p:txBody>
      </p:sp>
      <p:grpSp>
        <p:nvGrpSpPr>
          <p:cNvPr id="2" name="组合 1"/>
          <p:cNvGrpSpPr/>
          <p:nvPr/>
        </p:nvGrpSpPr>
        <p:grpSpPr>
          <a:xfrm>
            <a:off x="0" y="1034415"/>
            <a:ext cx="4113530" cy="3386455"/>
            <a:chOff x="1011439" y="3197124"/>
            <a:chExt cx="4344247" cy="3586792"/>
          </a:xfrm>
        </p:grpSpPr>
        <p:pic>
          <p:nvPicPr>
            <p:cNvPr id="1588" name="picture 1588"/>
            <p:cNvPicPr>
              <a:picLocks noChangeAspect="1"/>
            </p:cNvPicPr>
            <p:nvPr/>
          </p:nvPicPr>
          <p:blipFill rotWithShape="1">
            <a:blip r:embed="rId1"/>
            <a:srcRect t="9765"/>
            <a:stretch>
              <a:fillRect/>
            </a:stretch>
          </p:blipFill>
          <p:spPr>
            <a:xfrm rot="21600000">
              <a:off x="1011439" y="3489959"/>
              <a:ext cx="4309804" cy="3293957"/>
            </a:xfrm>
            <a:prstGeom prst="rect">
              <a:avLst/>
            </a:prstGeom>
          </p:spPr>
        </p:pic>
        <p:pic>
          <p:nvPicPr>
            <p:cNvPr id="3" name="picture 1588"/>
            <p:cNvPicPr>
              <a:picLocks noChangeAspect="1"/>
            </p:cNvPicPr>
            <p:nvPr/>
          </p:nvPicPr>
          <p:blipFill rotWithShape="1">
            <a:blip r:embed="rId1"/>
            <a:srcRect b="95105"/>
            <a:stretch>
              <a:fillRect/>
            </a:stretch>
          </p:blipFill>
          <p:spPr>
            <a:xfrm>
              <a:off x="1045882" y="3197124"/>
              <a:ext cx="4309804" cy="178675"/>
            </a:xfrm>
            <a:prstGeom prst="rect">
              <a:avLst/>
            </a:prstGeom>
          </p:spPr>
        </p:pic>
      </p:grpSp>
      <p:sp>
        <p:nvSpPr>
          <p:cNvPr id="4" name="文本框 3"/>
          <p:cNvSpPr txBox="1"/>
          <p:nvPr/>
        </p:nvSpPr>
        <p:spPr>
          <a:xfrm>
            <a:off x="32385" y="4528185"/>
            <a:ext cx="4081145" cy="1630045"/>
          </a:xfrm>
          <a:prstGeom prst="rect">
            <a:avLst/>
          </a:prstGeom>
          <a:noFill/>
        </p:spPr>
        <p:txBody>
          <a:bodyPr wrap="square" rtlCol="0" anchor="t">
            <a:spAutoFit/>
          </a:bodyPr>
          <a:p>
            <a:r>
              <a:rPr sz="2000" b="1" kern="0" spc="80" dirty="0" err="1">
                <a:solidFill>
                  <a:srgbClr val="C00000">
                    <a:alpha val="100000"/>
                  </a:srgbClr>
                </a:solidFill>
                <a:latin typeface="微软雅黑" panose="020B0503020204020204" charset="-122"/>
                <a:ea typeface="微软雅黑" panose="020B0503020204020204" charset="-122"/>
                <a:cs typeface="微软雅黑" panose="020B0503020204020204" charset="-122"/>
                <a:sym typeface="+mn-ea"/>
              </a:rPr>
              <a:t>保定市与全国均值</a:t>
            </a:r>
            <a:r>
              <a:rPr lang="zh-CN" sz="2000" b="1" kern="0" spc="80" dirty="0" err="1">
                <a:solidFill>
                  <a:srgbClr val="C00000">
                    <a:alpha val="100000"/>
                  </a:srgbClr>
                </a:solidFill>
                <a:latin typeface="微软雅黑" panose="020B0503020204020204" charset="-122"/>
                <a:ea typeface="微软雅黑" panose="020B0503020204020204" charset="-122"/>
                <a:cs typeface="微软雅黑" panose="020B0503020204020204" charset="-122"/>
                <a:sym typeface="+mn-ea"/>
              </a:rPr>
              <a:t>（</a:t>
            </a:r>
            <a:r>
              <a:rPr lang="en-US" altLang="zh-CN" sz="2000" b="1" kern="0" spc="80" dirty="0" err="1">
                <a:solidFill>
                  <a:srgbClr val="C00000">
                    <a:alpha val="100000"/>
                  </a:srgbClr>
                </a:solidFill>
                <a:latin typeface="微软雅黑" panose="020B0503020204020204" charset="-122"/>
                <a:ea typeface="微软雅黑" panose="020B0503020204020204" charset="-122"/>
                <a:cs typeface="微软雅黑" panose="020B0503020204020204" charset="-122"/>
                <a:sym typeface="+mn-ea"/>
              </a:rPr>
              <a:t>31</a:t>
            </a:r>
            <a:r>
              <a:rPr lang="zh-CN" altLang="en-US" sz="2000" b="1" kern="0" spc="80" dirty="0" err="1">
                <a:solidFill>
                  <a:srgbClr val="C00000">
                    <a:alpha val="100000"/>
                  </a:srgbClr>
                </a:solidFill>
                <a:latin typeface="微软雅黑" panose="020B0503020204020204" charset="-122"/>
                <a:ea typeface="微软雅黑" panose="020B0503020204020204" charset="-122"/>
                <a:cs typeface="微软雅黑" panose="020B0503020204020204" charset="-122"/>
                <a:sym typeface="+mn-ea"/>
              </a:rPr>
              <a:t>）、全省均值（38.6）</a:t>
            </a:r>
            <a:r>
              <a:rPr sz="2000" b="1" kern="0" spc="80" dirty="0" err="1">
                <a:solidFill>
                  <a:srgbClr val="C00000">
                    <a:alpha val="100000"/>
                  </a:srgbClr>
                </a:solidFill>
                <a:latin typeface="微软雅黑" panose="020B0503020204020204" charset="-122"/>
                <a:ea typeface="微软雅黑" panose="020B0503020204020204" charset="-122"/>
                <a:cs typeface="微软雅黑" panose="020B0503020204020204" charset="-122"/>
                <a:sym typeface="+mn-ea"/>
              </a:rPr>
              <a:t>差距大</a:t>
            </a:r>
            <a:r>
              <a:rPr lang="zh-CN" sz="2000" b="1"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：保定市</a:t>
            </a:r>
            <a:r>
              <a:rPr lang="en-US" altLang="zh-CN" sz="2000" b="1"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PM</a:t>
            </a:r>
            <a:r>
              <a:rPr lang="en-US" altLang="zh-CN" sz="2000" b="1" kern="0" spc="70" baseline="-2500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2.5</a:t>
            </a:r>
            <a:r>
              <a:rPr lang="zh-CN" altLang="en-US" sz="2000" b="1"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浓度</a:t>
            </a:r>
            <a:r>
              <a:rPr lang="en-US" altLang="zh-CN" sz="2000" b="1"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44</a:t>
            </a:r>
            <a:r>
              <a:rPr sz="2000" b="1"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微克/</a:t>
            </a:r>
            <a:r>
              <a:rPr sz="20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立方米</a:t>
            </a:r>
            <a:r>
              <a:rPr lang="zh-CN" sz="20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r>
              <a:rPr lang="en-US" altLang="zh-CN" sz="20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2024</a:t>
            </a:r>
            <a:r>
              <a:rPr lang="zh-CN" altLang="en-US" sz="20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年目前较去年同期仍然反弹3.41%</a:t>
            </a:r>
            <a:endParaRPr lang="zh-CN" altLang="en-US" sz="20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p:txBody>
      </p:sp>
      <p:grpSp>
        <p:nvGrpSpPr>
          <p:cNvPr id="5" name="组合 4"/>
          <p:cNvGrpSpPr/>
          <p:nvPr/>
        </p:nvGrpSpPr>
        <p:grpSpPr>
          <a:xfrm>
            <a:off x="4113646" y="1058823"/>
            <a:ext cx="4334389" cy="5100482"/>
            <a:chOff x="6755" y="1877"/>
            <a:chExt cx="6879" cy="8031"/>
          </a:xfrm>
        </p:grpSpPr>
        <p:pic>
          <p:nvPicPr>
            <p:cNvPr id="18434" name="图片 6" descr="00300530101_f00c9c53_副本"/>
            <p:cNvPicPr>
              <a:picLocks noChangeAspect="1"/>
            </p:cNvPicPr>
            <p:nvPr/>
          </p:nvPicPr>
          <p:blipFill>
            <a:blip r:embed="rId2"/>
            <a:stretch>
              <a:fillRect/>
            </a:stretch>
          </p:blipFill>
          <p:spPr>
            <a:xfrm>
              <a:off x="6755" y="1877"/>
              <a:ext cx="6879" cy="8031"/>
            </a:xfrm>
            <a:prstGeom prst="rect">
              <a:avLst/>
            </a:prstGeom>
            <a:noFill/>
            <a:ln w="9525">
              <a:noFill/>
            </a:ln>
          </p:spPr>
        </p:pic>
        <p:sp>
          <p:nvSpPr>
            <p:cNvPr id="18435" name="文本框 7"/>
            <p:cNvSpPr/>
            <p:nvPr/>
          </p:nvSpPr>
          <p:spPr>
            <a:xfrm>
              <a:off x="7271" y="2143"/>
              <a:ext cx="5008" cy="6845"/>
            </a:xfrm>
            <a:prstGeom prst="rect">
              <a:avLst/>
            </a:prstGeom>
            <a:noFill/>
            <a:ln w="9525">
              <a:noFill/>
            </a:ln>
          </p:spPr>
          <p:txBody>
            <a:bodyPr wrap="square" lIns="86684" tIns="43342" rIns="86684" bIns="43342" anchor="t">
              <a:noAutofit/>
            </a:bodyPr>
            <a:p>
              <a:pPr marL="0" marR="0" lvl="0" indent="0" algn="l" defTabSz="914400" rtl="0" eaLnBrk="0" fontAlgn="auto" latinLnBrk="0" hangingPunct="0">
                <a:lnSpc>
                  <a:spcPct val="150000"/>
                </a:lnSpc>
                <a:spcBef>
                  <a:spcPts val="0"/>
                </a:spcBef>
                <a:spcAft>
                  <a:spcPts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微软雅黑" panose="020B0503020204020204" charset="-122"/>
                </a:rPr>
                <a:t>坚持精准治污、科学治污、依法治污，持续深入打好蓝天、碧水、净土保卫战。加强污染物协同控制，</a:t>
              </a:r>
              <a:r>
                <a:rPr kumimoji="0" lang="zh-CN" altLang="en-US" sz="28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微软雅黑" panose="020B0503020204020204" charset="-122"/>
                </a:rPr>
                <a:t>基本消除重污染天气</a:t>
              </a:r>
              <a:r>
                <a:rPr kumimoji="0" lang="zh-CN" altLang="en-US" sz="23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微软雅黑" panose="020B0503020204020204" charset="-122"/>
                </a:rPr>
                <a:t>。</a:t>
              </a:r>
              <a:endParaRPr kumimoji="0" lang="zh-CN" altLang="en-US" sz="23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8436" name="文本框 1"/>
            <p:cNvSpPr/>
            <p:nvPr/>
          </p:nvSpPr>
          <p:spPr>
            <a:xfrm>
              <a:off x="7555" y="7483"/>
              <a:ext cx="3103" cy="572"/>
            </a:xfrm>
            <a:prstGeom prst="rect">
              <a:avLst/>
            </a:prstGeom>
            <a:solidFill>
              <a:srgbClr val="FFFAE7"/>
            </a:solidFill>
            <a:ln w="9525">
              <a:noFill/>
            </a:ln>
          </p:spPr>
          <p:txBody>
            <a:bodyPr wrap="square" lIns="86684" tIns="43342" rIns="86684" bIns="43342" anchor="t">
              <a:spAutoFit/>
            </a:bodyPr>
            <a:p>
              <a:pPr marL="0" marR="0" lvl="0" indent="0" algn="l" defTabSz="914400" rtl="0" eaLnBrk="0" fontAlgn="auto" latinLnBrk="0" hangingPunct="0">
                <a:lnSpc>
                  <a:spcPct val="100000"/>
                </a:lnSpc>
                <a:spcBef>
                  <a:spcPts val="0"/>
                </a:spcBef>
                <a:spcAft>
                  <a:spcPts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方正姚体" panose="02010601030101010101" pitchFamily="2" charset="-122"/>
                </a:rPr>
                <a:t>党的二十大报告</a:t>
              </a:r>
              <a:endParaRPr kumimoji="0" lang="zh-CN" altLang="en-US" sz="1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方正姚体" panose="02010601030101010101" pitchFamily="2" charset="-122"/>
              </a:endParaRPr>
            </a:p>
          </p:txBody>
        </p:sp>
      </p:grpSp>
      <p:pic>
        <p:nvPicPr>
          <p:cNvPr id="6" name="图片 5"/>
          <p:cNvPicPr/>
          <p:nvPr/>
        </p:nvPicPr>
        <p:blipFill>
          <a:blip r:embed="rId3"/>
          <a:stretch>
            <a:fillRect/>
          </a:stretch>
        </p:blipFill>
        <p:spPr>
          <a:xfrm>
            <a:off x="8448040" y="1861185"/>
            <a:ext cx="3687445" cy="2452370"/>
          </a:xfrm>
          <a:prstGeom prst="rect">
            <a:avLst/>
          </a:prstGeom>
        </p:spPr>
      </p:pic>
      <p:sp>
        <p:nvSpPr>
          <p:cNvPr id="7" name="文本框 6"/>
          <p:cNvSpPr txBox="1"/>
          <p:nvPr/>
        </p:nvSpPr>
        <p:spPr>
          <a:xfrm>
            <a:off x="9048750" y="4893310"/>
            <a:ext cx="3108325" cy="398780"/>
          </a:xfrm>
          <a:prstGeom prst="rect">
            <a:avLst/>
          </a:prstGeom>
        </p:spPr>
        <p:txBody>
          <a:bodyPr wrap="square">
            <a:spAutoFit/>
          </a:bodyPr>
          <a:p>
            <a:pPr defTabSz="266700"/>
            <a:r>
              <a:rPr lang="zh-CN" sz="2000" b="1">
                <a:solidFill>
                  <a:schemeClr val="tx1"/>
                </a:solidFill>
                <a:effectLst>
                  <a:outerShdw blurRad="38100" dist="19050" dir="2700000" algn="tl" rotWithShape="0">
                    <a:schemeClr val="dk1">
                      <a:alpha val="40000"/>
                    </a:schemeClr>
                  </a:outerShdw>
                </a:effectLst>
                <a:ea typeface="仿宋_GB2312" panose="02010609030101010101" pitchFamily="49" charset="-122"/>
              </a:rPr>
              <a:t>纳入政治监督的范畴</a:t>
            </a:r>
            <a:endParaRPr lang="zh-CN" altLang="en-US" sz="2000" b="1">
              <a:solidFill>
                <a:schemeClr val="tx1"/>
              </a:solidFill>
              <a:effectLst>
                <a:outerShdw blurRad="38100" dist="19050" dir="2700000" algn="tl" rotWithShape="0">
                  <a:schemeClr val="dk1">
                    <a:alpha val="40000"/>
                  </a:schemeClr>
                </a:outerShdw>
              </a:effectLst>
              <a:ea typeface="仿宋_GB2312" panose="02010609030101010101" pitchFamily="49" charset="-122"/>
            </a:endParaRPr>
          </a:p>
        </p:txBody>
      </p:sp>
    </p:spTree>
  </p:cSld>
  <p:clrMapOvr>
    <a:masterClrMapping/>
  </p:clrMapOvr>
  <p:transition spd="slow" advTm="3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0" y="-254"/>
            <a:ext cx="12192000" cy="6845807"/>
          </a:xfrm>
          <a:prstGeom prst="rect">
            <a:avLst/>
          </a:prstGeom>
        </p:spPr>
      </p:pic>
      <p:pic>
        <p:nvPicPr>
          <p:cNvPr id="38" name="图片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7515"/>
            <a:ext cx="12192000" cy="990600"/>
          </a:xfrm>
          <a:prstGeom prst="rect">
            <a:avLst/>
          </a:prstGeom>
        </p:spPr>
      </p:pic>
      <p:sp>
        <p:nvSpPr>
          <p:cNvPr id="20" name="@这不是阿燊"/>
          <p:cNvSpPr/>
          <p:nvPr>
            <p:custDataLst>
              <p:tags r:id="rId3"/>
            </p:custDataLst>
          </p:nvPr>
        </p:nvSpPr>
        <p:spPr>
          <a:xfrm>
            <a:off x="4647565" y="1233170"/>
            <a:ext cx="2431415" cy="593725"/>
          </a:xfrm>
          <a:prstGeom prst="rect">
            <a:avLst/>
          </a:prstGeom>
          <a:solidFill>
            <a:srgbClr val="E62C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（一）工业企业</a:t>
            </a:r>
            <a:endParaRPr kumimoji="0" lang="zh-CN" altLang="en-US" sz="24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22" name="文本框 21"/>
          <p:cNvSpPr txBox="1"/>
          <p:nvPr>
            <p:custDataLst>
              <p:tags r:id="rId4"/>
            </p:custDataLst>
          </p:nvPr>
        </p:nvSpPr>
        <p:spPr>
          <a:xfrm>
            <a:off x="392430" y="1914525"/>
            <a:ext cx="11135995" cy="3865245"/>
          </a:xfrm>
          <a:prstGeom prst="rect">
            <a:avLst/>
          </a:prstGeom>
          <a:noFill/>
          <a:ln w="28575">
            <a:solidFill>
              <a:srgbClr val="FF0000"/>
            </a:solidFill>
            <a:prstDash val="lgDash"/>
          </a:ln>
        </p:spPr>
        <p:txBody>
          <a:bodyPr wrap="square">
            <a:noAutofit/>
          </a:bodyPr>
          <a:lstStyle/>
          <a:p>
            <a:pPr indent="464185" algn="just" fontAlgn="auto">
              <a:lnSpc>
                <a:spcPct val="150000"/>
              </a:lnSpc>
              <a:buFont typeface="Wingdings" panose="05000000000000000000" pitchFamily="2" charset="2"/>
              <a:buChar char="Ø"/>
            </a:pPr>
            <a:r>
              <a:rPr sz="3200" kern="100" dirty="0">
                <a:latin typeface="微软雅黑" panose="020B0503020204020204" charset="-122"/>
                <a:ea typeface="微软雅黑" panose="020B0503020204020204" charset="-122"/>
              </a:rPr>
              <a:t>上一轮预警期间，部、省、市、县四级共检查发现</a:t>
            </a:r>
            <a:r>
              <a:rPr sz="3200" b="1" kern="100" dirty="0">
                <a:solidFill>
                  <a:srgbClr val="FF0000"/>
                </a:solidFill>
                <a:latin typeface="微软雅黑" panose="020B0503020204020204" charset="-122"/>
                <a:ea typeface="微软雅黑" panose="020B0503020204020204" charset="-122"/>
              </a:rPr>
              <a:t>未落实管控措施企业74家</a:t>
            </a:r>
            <a:r>
              <a:rPr sz="3200" kern="100" dirty="0">
                <a:latin typeface="微软雅黑" panose="020B0503020204020204" charset="-122"/>
                <a:ea typeface="微软雅黑" panose="020B0503020204020204" charset="-122"/>
              </a:rPr>
              <a:t>（含正在申诉18家），已</a:t>
            </a:r>
            <a:r>
              <a:rPr sz="3200" b="1" kern="100" dirty="0">
                <a:solidFill>
                  <a:srgbClr val="FF0000"/>
                </a:solidFill>
                <a:latin typeface="微软雅黑" panose="020B0503020204020204" charset="-122"/>
                <a:ea typeface="微软雅黑" panose="020B0503020204020204" charset="-122"/>
              </a:rPr>
              <a:t>立案调查56家</a:t>
            </a:r>
            <a:r>
              <a:rPr sz="3200" kern="100" dirty="0">
                <a:latin typeface="微软雅黑" panose="020B0503020204020204" charset="-122"/>
                <a:ea typeface="微软雅黑" panose="020B0503020204020204" charset="-122"/>
              </a:rPr>
              <a:t>。涉及涿州16家，涞水11家，高碑店7家，唐县6家，满城5家，蠡县、清苑、易县各4家，定兴、望都、徐水各3家，博野、莲池、顺平各2家，高阳、竞秀各1家。</a:t>
            </a:r>
            <a:endParaRPr sz="3200" kern="100" dirty="0">
              <a:latin typeface="微软雅黑" panose="020B0503020204020204" charset="-122"/>
              <a:ea typeface="微软雅黑" panose="020B0503020204020204" charset="-122"/>
            </a:endParaRPr>
          </a:p>
        </p:txBody>
      </p:sp>
      <p:sp>
        <p:nvSpPr>
          <p:cNvPr id="2" name="@这不是阿燊"/>
          <p:cNvSpPr/>
          <p:nvPr>
            <p:custDataLst>
              <p:tags r:id="rId5"/>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措施落实和监督检查的监管体系</a:t>
            </a:r>
            <a:endParaRPr lang="zh-CN" sz="2000" dirty="0" smtClean="0">
              <a:solidFill>
                <a:schemeClr val="bg1"/>
              </a:solidFill>
              <a:latin typeface="微软雅黑" panose="020B0503020204020204" charset="-122"/>
              <a:ea typeface="微软雅黑" panose="020B0503020204020204" charset="-122"/>
              <a:sym typeface="+mn-e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0" y="-254"/>
            <a:ext cx="12192000" cy="6845807"/>
          </a:xfrm>
          <a:prstGeom prst="rect">
            <a:avLst/>
          </a:prstGeom>
        </p:spPr>
      </p:pic>
      <p:pic>
        <p:nvPicPr>
          <p:cNvPr id="38" name="图片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7515"/>
            <a:ext cx="12192000" cy="990600"/>
          </a:xfrm>
          <a:prstGeom prst="rect">
            <a:avLst/>
          </a:prstGeom>
        </p:spPr>
      </p:pic>
      <p:sp>
        <p:nvSpPr>
          <p:cNvPr id="20" name="@这不是阿燊"/>
          <p:cNvSpPr/>
          <p:nvPr>
            <p:custDataLst>
              <p:tags r:id="rId3"/>
            </p:custDataLst>
          </p:nvPr>
        </p:nvSpPr>
        <p:spPr>
          <a:xfrm>
            <a:off x="1546225" y="1233170"/>
            <a:ext cx="2431415" cy="593725"/>
          </a:xfrm>
          <a:prstGeom prst="rect">
            <a:avLst/>
          </a:prstGeom>
          <a:solidFill>
            <a:srgbClr val="E62C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r>
              <a:rPr lang="zh-CN" altLang="en-US"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典型案例</a:t>
            </a:r>
            <a:r>
              <a:rPr lang="en-US" altLang="zh-CN"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1</a:t>
            </a:r>
            <a:endParaRPr kumimoji="0" lang="en-US" altLang="zh-CN" sz="28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22" name="文本框 21"/>
          <p:cNvSpPr txBox="1"/>
          <p:nvPr>
            <p:custDataLst>
              <p:tags r:id="rId4"/>
            </p:custDataLst>
          </p:nvPr>
        </p:nvSpPr>
        <p:spPr>
          <a:xfrm>
            <a:off x="392430" y="1914525"/>
            <a:ext cx="5377815" cy="3952875"/>
          </a:xfrm>
          <a:prstGeom prst="rect">
            <a:avLst/>
          </a:prstGeom>
          <a:noFill/>
          <a:ln w="28575">
            <a:solidFill>
              <a:srgbClr val="FF0000"/>
            </a:solidFill>
            <a:prstDash val="lgDash"/>
          </a:ln>
        </p:spPr>
        <p:txBody>
          <a:bodyPr wrap="square">
            <a:noAutofit/>
          </a:bodyPr>
          <a:lstStyle/>
          <a:p>
            <a:pPr indent="464185" algn="just" fontAlgn="auto">
              <a:lnSpc>
                <a:spcPct val="150000"/>
              </a:lnSpc>
              <a:buFont typeface="Wingdings" panose="05000000000000000000" pitchFamily="2" charset="2"/>
              <a:buChar char="Ø"/>
            </a:pPr>
            <a:r>
              <a:rPr lang="zh-CN" altLang="zh-CN" sz="1900" b="1" kern="100" dirty="0">
                <a:solidFill>
                  <a:srgbClr val="FF0000"/>
                </a:solidFill>
                <a:latin typeface="微软雅黑" panose="020B0503020204020204" charset="-122"/>
                <a:ea typeface="微软雅黑" panose="020B0503020204020204" charset="-122"/>
                <a:cs typeface="仿宋_GB2312" panose="02010609030101010101" pitchFamily="49" charset="-122"/>
                <a:sym typeface="+mn-ea"/>
              </a:rPr>
              <a:t>涞水县某家具制造公司</a:t>
            </a:r>
            <a:r>
              <a:rPr lang="zh-CN" altLang="zh-CN" sz="1900" kern="100" dirty="0">
                <a:latin typeface="微软雅黑" panose="020B0503020204020204" charset="-122"/>
                <a:ea typeface="微软雅黑" panose="020B0503020204020204" charset="-122"/>
                <a:cs typeface="仿宋_GB2312" panose="02010609030101010101" pitchFamily="49" charset="-122"/>
                <a:sym typeface="+mn-ea"/>
              </a:rPr>
              <a:t>。10月23日，部监督帮扶工作组现场检查。1.现场检查时该公司五台电脑雕刻机有三台在使用，有工人使用打孔机、单面压刨机、小带锯在作业。清漆喷漆房和底漆喷漆房有工人10月23日上午在作业，家具表面清漆还未干。该公司橙色预警期间停限产措施是备料工序、机加工工序、喷漆工序停产，但实际备料工序、机加工工序、喷漆工序均未停产，未落实重污染天气应急管控措施。</a:t>
            </a:r>
            <a:r>
              <a:rPr lang="zh-CN" altLang="zh-CN" sz="1900" b="1" kern="100" dirty="0">
                <a:solidFill>
                  <a:srgbClr val="FF0000"/>
                </a:solidFill>
                <a:latin typeface="微软雅黑" panose="020B0503020204020204" charset="-122"/>
                <a:ea typeface="微软雅黑" panose="020B0503020204020204" charset="-122"/>
                <a:cs typeface="仿宋_GB2312" panose="02010609030101010101" pitchFamily="49" charset="-122"/>
                <a:sym typeface="+mn-ea"/>
              </a:rPr>
              <a:t>立案处罚！</a:t>
            </a:r>
            <a:endParaRPr sz="1900" b="1" kern="100" dirty="0">
              <a:solidFill>
                <a:srgbClr val="FF0000"/>
              </a:solidFill>
              <a:latin typeface="微软雅黑" panose="020B0503020204020204" charset="-122"/>
              <a:ea typeface="微软雅黑" panose="020B0503020204020204" charset="-122"/>
            </a:endParaRPr>
          </a:p>
        </p:txBody>
      </p:sp>
      <p:sp>
        <p:nvSpPr>
          <p:cNvPr id="6" name="文本框 5"/>
          <p:cNvSpPr txBox="1"/>
          <p:nvPr>
            <p:custDataLst>
              <p:tags r:id="rId5"/>
            </p:custDataLst>
          </p:nvPr>
        </p:nvSpPr>
        <p:spPr>
          <a:xfrm>
            <a:off x="6177915" y="1906905"/>
            <a:ext cx="5608320" cy="3961130"/>
          </a:xfrm>
          <a:prstGeom prst="rect">
            <a:avLst/>
          </a:prstGeom>
          <a:noFill/>
          <a:ln w="28575">
            <a:solidFill>
              <a:srgbClr val="FF0000"/>
            </a:solidFill>
            <a:prstDash val="lgDash"/>
          </a:ln>
        </p:spPr>
        <p:txBody>
          <a:bodyPr wrap="square">
            <a:noAutofit/>
          </a:bodyPr>
          <a:p>
            <a:pPr indent="464185" algn="just" fontAlgn="auto">
              <a:lnSpc>
                <a:spcPct val="150000"/>
              </a:lnSpc>
              <a:buFont typeface="Wingdings" panose="05000000000000000000" pitchFamily="2" charset="2"/>
              <a:buChar char="Ø"/>
            </a:pPr>
            <a:endParaRPr lang="zh-CN" altLang="zh-CN" sz="2000" b="1" kern="100" dirty="0">
              <a:solidFill>
                <a:srgbClr val="FF0000"/>
              </a:solidFill>
              <a:latin typeface="微软雅黑" panose="020B0503020204020204" charset="-122"/>
              <a:ea typeface="微软雅黑" panose="020B0503020204020204" charset="-122"/>
              <a:cs typeface="仿宋_GB2312" panose="02010609030101010101" pitchFamily="49" charset="-122"/>
            </a:endParaRPr>
          </a:p>
          <a:p>
            <a:pPr indent="464185" algn="just" fontAlgn="auto">
              <a:lnSpc>
                <a:spcPct val="150000"/>
              </a:lnSpc>
              <a:buFont typeface="Wingdings" panose="05000000000000000000" pitchFamily="2" charset="2"/>
              <a:buChar char="Ø"/>
            </a:pPr>
            <a:endParaRPr lang="zh-CN" altLang="zh-CN" sz="2000" b="1" kern="100" dirty="0">
              <a:solidFill>
                <a:srgbClr val="FF0000"/>
              </a:solidFill>
              <a:latin typeface="微软雅黑" panose="020B0503020204020204" charset="-122"/>
              <a:ea typeface="微软雅黑" panose="020B0503020204020204" charset="-122"/>
              <a:cs typeface="仿宋_GB2312" panose="02010609030101010101" pitchFamily="49" charset="-122"/>
            </a:endParaRPr>
          </a:p>
          <a:p>
            <a:pPr indent="464185" algn="just" fontAlgn="auto">
              <a:lnSpc>
                <a:spcPct val="150000"/>
              </a:lnSpc>
              <a:buFont typeface="Wingdings" panose="05000000000000000000" pitchFamily="2" charset="2"/>
              <a:buChar char="Ø"/>
            </a:pPr>
            <a:r>
              <a:rPr lang="zh-CN" altLang="zh-CN" sz="2000" b="1" kern="100" dirty="0">
                <a:solidFill>
                  <a:srgbClr val="FF0000"/>
                </a:solidFill>
                <a:latin typeface="微软雅黑" panose="020B0503020204020204" charset="-122"/>
                <a:ea typeface="微软雅黑" panose="020B0503020204020204" charset="-122"/>
                <a:cs typeface="仿宋_GB2312" panose="02010609030101010101" pitchFamily="49" charset="-122"/>
              </a:rPr>
              <a:t>定兴县某商混公司</a:t>
            </a:r>
            <a:r>
              <a:rPr lang="zh-CN" altLang="zh-CN" sz="2000" kern="100" dirty="0">
                <a:latin typeface="微软雅黑" panose="020B0503020204020204" charset="-122"/>
                <a:ea typeface="微软雅黑" panose="020B0503020204020204" charset="-122"/>
                <a:cs typeface="仿宋_GB2312" panose="02010609030101010101" pitchFamily="49" charset="-122"/>
              </a:rPr>
              <a:t>。该公司在橙色预警期间不允许公路运输，但查看企业磅房过磅记录，10月22日12时至25日，存在</a:t>
            </a:r>
            <a:r>
              <a:rPr lang="zh-CN" altLang="zh-CN" sz="2000" b="1" kern="100" dirty="0">
                <a:solidFill>
                  <a:srgbClr val="FF0000"/>
                </a:solidFill>
                <a:latin typeface="微软雅黑" panose="020B0503020204020204" charset="-122"/>
                <a:ea typeface="微软雅黑" panose="020B0503020204020204" charset="-122"/>
                <a:cs typeface="仿宋_GB2312" panose="02010609030101010101" pitchFamily="49" charset="-122"/>
              </a:rPr>
              <a:t>88条</a:t>
            </a:r>
            <a:r>
              <a:rPr lang="zh-CN" altLang="zh-CN" sz="2000" kern="100" dirty="0">
                <a:latin typeface="微软雅黑" panose="020B0503020204020204" charset="-122"/>
                <a:ea typeface="微软雅黑" panose="020B0503020204020204" charset="-122"/>
                <a:cs typeface="仿宋_GB2312" panose="02010609030101010101" pitchFamily="49" charset="-122"/>
              </a:rPr>
              <a:t>过磅记录，未落实移动源管控措施。</a:t>
            </a:r>
            <a:r>
              <a:rPr lang="zh-CN" altLang="zh-CN" sz="2000" b="1" kern="100" dirty="0">
                <a:solidFill>
                  <a:srgbClr val="FF0000"/>
                </a:solidFill>
                <a:latin typeface="微软雅黑" panose="020B0503020204020204" charset="-122"/>
                <a:ea typeface="微软雅黑" panose="020B0503020204020204" charset="-122"/>
                <a:cs typeface="仿宋_GB2312" panose="02010609030101010101" pitchFamily="49" charset="-122"/>
              </a:rPr>
              <a:t>立案处罚！</a:t>
            </a:r>
            <a:endParaRPr lang="zh-CN" altLang="zh-CN" sz="2000" b="1" kern="100" dirty="0">
              <a:solidFill>
                <a:srgbClr val="FF0000"/>
              </a:solidFill>
              <a:latin typeface="微软雅黑" panose="020B0503020204020204" charset="-122"/>
              <a:ea typeface="微软雅黑" panose="020B0503020204020204" charset="-122"/>
              <a:cs typeface="仿宋_GB2312" panose="02010609030101010101" pitchFamily="49" charset="-122"/>
            </a:endParaRPr>
          </a:p>
        </p:txBody>
      </p:sp>
      <p:sp>
        <p:nvSpPr>
          <p:cNvPr id="7" name="@这不是阿燊"/>
          <p:cNvSpPr/>
          <p:nvPr>
            <p:custDataLst>
              <p:tags r:id="rId6"/>
            </p:custDataLst>
          </p:nvPr>
        </p:nvSpPr>
        <p:spPr>
          <a:xfrm>
            <a:off x="7752715" y="1233170"/>
            <a:ext cx="2431415" cy="593725"/>
          </a:xfrm>
          <a:prstGeom prst="rect">
            <a:avLst/>
          </a:prstGeom>
          <a:solidFill>
            <a:srgbClr val="E62C2D"/>
          </a:solidFill>
          <a:ln w="12700" cap="flat" cmpd="sng" algn="ctr">
            <a:noFill/>
            <a:prstDash val="solid"/>
            <a:miter lim="800000"/>
          </a:ln>
          <a:effectLst/>
        </p:spPr>
        <p:txBody>
          <a:bodyPr rtlCol="0" anchor="ctr"/>
          <a:p>
            <a:pPr marL="0" marR="0" lvl="0" indent="0" algn="ctr" defTabSz="914400" eaLnBrk="1" fontAlgn="auto" latinLnBrk="0" hangingPunct="1">
              <a:lnSpc>
                <a:spcPct val="120000"/>
              </a:lnSpc>
              <a:spcBef>
                <a:spcPts val="0"/>
              </a:spcBef>
              <a:spcAft>
                <a:spcPts val="0"/>
              </a:spcAft>
              <a:buClrTx/>
              <a:buSzTx/>
              <a:buFontTx/>
              <a:buNone/>
              <a:defRPr/>
            </a:pPr>
            <a:r>
              <a:rPr lang="zh-CN" altLang="en-US"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典型案例</a:t>
            </a:r>
            <a:r>
              <a:rPr lang="en-US" altLang="zh-CN"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2</a:t>
            </a:r>
            <a:endParaRPr lang="en-US" altLang="zh-CN"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2" name="@这不是阿燊"/>
          <p:cNvSpPr/>
          <p:nvPr>
            <p:custDataLst>
              <p:tags r:id="rId7"/>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措施落实和监督检查的监管体系</a:t>
            </a:r>
            <a:endParaRPr lang="zh-CN" sz="2000" dirty="0" smtClean="0">
              <a:solidFill>
                <a:schemeClr val="bg1"/>
              </a:solidFill>
              <a:latin typeface="微软雅黑" panose="020B0503020204020204" charset="-122"/>
              <a:ea typeface="微软雅黑" panose="020B0503020204020204" charset="-122"/>
              <a:sym typeface="+mn-e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0" y="-254"/>
            <a:ext cx="12192000" cy="6845807"/>
          </a:xfrm>
          <a:prstGeom prst="rect">
            <a:avLst/>
          </a:prstGeom>
        </p:spPr>
      </p:pic>
      <p:pic>
        <p:nvPicPr>
          <p:cNvPr id="38" name="图片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7515"/>
            <a:ext cx="12192000" cy="990600"/>
          </a:xfrm>
          <a:prstGeom prst="rect">
            <a:avLst/>
          </a:prstGeom>
        </p:spPr>
      </p:pic>
      <p:sp>
        <p:nvSpPr>
          <p:cNvPr id="20" name="@这不是阿燊"/>
          <p:cNvSpPr/>
          <p:nvPr>
            <p:custDataLst>
              <p:tags r:id="rId3"/>
            </p:custDataLst>
          </p:nvPr>
        </p:nvSpPr>
        <p:spPr>
          <a:xfrm>
            <a:off x="1546225" y="1233170"/>
            <a:ext cx="2431415" cy="593725"/>
          </a:xfrm>
          <a:prstGeom prst="rect">
            <a:avLst/>
          </a:prstGeom>
          <a:solidFill>
            <a:srgbClr val="E62C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r>
              <a:rPr lang="zh-CN" altLang="en-US"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典型案例</a:t>
            </a:r>
            <a:r>
              <a:rPr lang="en-US" altLang="zh-CN"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3</a:t>
            </a:r>
            <a:endParaRPr kumimoji="0" lang="en-US" altLang="zh-CN" sz="28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22" name="文本框 21"/>
          <p:cNvSpPr txBox="1"/>
          <p:nvPr>
            <p:custDataLst>
              <p:tags r:id="rId4"/>
            </p:custDataLst>
          </p:nvPr>
        </p:nvSpPr>
        <p:spPr>
          <a:xfrm>
            <a:off x="392430" y="1914525"/>
            <a:ext cx="5377815" cy="3952875"/>
          </a:xfrm>
          <a:prstGeom prst="rect">
            <a:avLst/>
          </a:prstGeom>
          <a:noFill/>
          <a:ln w="28575">
            <a:solidFill>
              <a:srgbClr val="FF0000"/>
            </a:solidFill>
            <a:prstDash val="lgDash"/>
          </a:ln>
        </p:spPr>
        <p:txBody>
          <a:bodyPr wrap="square">
            <a:noAutofit/>
          </a:bodyPr>
          <a:lstStyle/>
          <a:p>
            <a:pPr indent="464185" algn="just" fontAlgn="auto">
              <a:lnSpc>
                <a:spcPct val="150000"/>
              </a:lnSpc>
              <a:buFont typeface="Wingdings" panose="05000000000000000000" pitchFamily="2" charset="2"/>
              <a:buChar char="Ø"/>
            </a:pPr>
            <a:r>
              <a:rPr lang="zh-CN" altLang="zh-CN" sz="2200" b="1" kern="100" dirty="0">
                <a:solidFill>
                  <a:srgbClr val="FF0000"/>
                </a:solidFill>
                <a:latin typeface="微软雅黑" panose="020B0503020204020204" charset="-122"/>
                <a:ea typeface="微软雅黑" panose="020B0503020204020204" charset="-122"/>
                <a:cs typeface="仿宋_GB2312" panose="02010609030101010101" pitchFamily="49" charset="-122"/>
                <a:sym typeface="+mn-ea"/>
              </a:rPr>
              <a:t>高碑店某砖瓦窑企业。</a:t>
            </a:r>
            <a:r>
              <a:rPr lang="zh-CN" altLang="zh-CN" sz="2200" kern="100" dirty="0">
                <a:latin typeface="微软雅黑" panose="020B0503020204020204" charset="-122"/>
                <a:ea typeface="微软雅黑" panose="020B0503020204020204" charset="-122"/>
                <a:cs typeface="仿宋_GB2312" panose="02010609030101010101" pitchFamily="49" charset="-122"/>
                <a:sym typeface="+mn-ea"/>
              </a:rPr>
              <a:t>橙色措施求为停产、停止公路运输。部监督帮扶工作组在现场检查时，企业虽未生产，有一辆冀AV2282重型柴油车拉运石灰过磅后行驶出厂区，通过查阅该公司销售记录和过磅单，2024年10月23日至24日，企业均有运输砖块的车辆进出厂区。</a:t>
            </a:r>
            <a:r>
              <a:rPr lang="zh-CN" altLang="zh-CN" sz="2200" b="1" kern="100" dirty="0">
                <a:solidFill>
                  <a:srgbClr val="FF0000"/>
                </a:solidFill>
                <a:latin typeface="微软雅黑" panose="020B0503020204020204" charset="-122"/>
                <a:ea typeface="微软雅黑" panose="020B0503020204020204" charset="-122"/>
                <a:cs typeface="仿宋_GB2312" panose="02010609030101010101" pitchFamily="49" charset="-122"/>
                <a:sym typeface="+mn-ea"/>
              </a:rPr>
              <a:t>立案处罚！</a:t>
            </a:r>
            <a:endParaRPr lang="zh-CN" altLang="zh-CN" sz="2200" b="1" kern="100" dirty="0">
              <a:solidFill>
                <a:srgbClr val="FF0000"/>
              </a:solidFill>
              <a:latin typeface="微软雅黑" panose="020B0503020204020204" charset="-122"/>
              <a:ea typeface="微软雅黑" panose="020B0503020204020204" charset="-122"/>
              <a:cs typeface="仿宋_GB2312" panose="02010609030101010101" pitchFamily="49" charset="-122"/>
              <a:sym typeface="+mn-ea"/>
            </a:endParaRPr>
          </a:p>
        </p:txBody>
      </p:sp>
      <p:sp>
        <p:nvSpPr>
          <p:cNvPr id="6" name="文本框 5"/>
          <p:cNvSpPr txBox="1"/>
          <p:nvPr>
            <p:custDataLst>
              <p:tags r:id="rId5"/>
            </p:custDataLst>
          </p:nvPr>
        </p:nvSpPr>
        <p:spPr>
          <a:xfrm>
            <a:off x="6177915" y="1906905"/>
            <a:ext cx="5608320" cy="3961130"/>
          </a:xfrm>
          <a:prstGeom prst="rect">
            <a:avLst/>
          </a:prstGeom>
          <a:noFill/>
          <a:ln w="28575">
            <a:solidFill>
              <a:srgbClr val="FF0000"/>
            </a:solidFill>
            <a:prstDash val="lgDash"/>
          </a:ln>
        </p:spPr>
        <p:txBody>
          <a:bodyPr wrap="square">
            <a:noAutofit/>
          </a:bodyPr>
          <a:p>
            <a:pPr indent="464185" algn="just" fontAlgn="auto">
              <a:lnSpc>
                <a:spcPct val="150000"/>
              </a:lnSpc>
              <a:buFont typeface="Wingdings" panose="05000000000000000000" pitchFamily="2" charset="2"/>
              <a:buChar char="Ø"/>
            </a:pPr>
            <a:r>
              <a:rPr lang="zh-CN" altLang="zh-CN" sz="2400" b="1" kern="100" dirty="0">
                <a:solidFill>
                  <a:srgbClr val="FF0000"/>
                </a:solidFill>
                <a:latin typeface="微软雅黑" panose="020B0503020204020204" charset="-122"/>
                <a:ea typeface="微软雅黑" panose="020B0503020204020204" charset="-122"/>
                <a:cs typeface="仿宋_GB2312" panose="02010609030101010101" pitchFamily="49" charset="-122"/>
              </a:rPr>
              <a:t>蠡县某商混公司。</a:t>
            </a:r>
            <a:r>
              <a:rPr lang="zh-CN" altLang="zh-CN" sz="2400" kern="100" dirty="0">
                <a:latin typeface="微软雅黑" panose="020B0503020204020204" charset="-122"/>
                <a:ea typeface="微软雅黑" panose="020B0503020204020204" charset="-122"/>
                <a:cs typeface="仿宋_GB2312" panose="02010609030101010101" pitchFamily="49" charset="-122"/>
              </a:rPr>
              <a:t>10月26日部监督帮扶工作组调取该公司出货台账，该公司10月26日生产出货商品混凝土共1206吨，调取该公司车辆过磅记录，发现2024年10月26日有18条过磅出货记录，生产及停止公路运输的减排措施均为落实。</a:t>
            </a:r>
            <a:r>
              <a:rPr lang="zh-CN" altLang="zh-CN" sz="2400" b="1" kern="100" dirty="0">
                <a:solidFill>
                  <a:srgbClr val="FF0000"/>
                </a:solidFill>
                <a:latin typeface="微软雅黑" panose="020B0503020204020204" charset="-122"/>
                <a:ea typeface="微软雅黑" panose="020B0503020204020204" charset="-122"/>
                <a:cs typeface="仿宋_GB2312" panose="02010609030101010101" pitchFamily="49" charset="-122"/>
                <a:sym typeface="+mn-ea"/>
              </a:rPr>
              <a:t>立案处罚！</a:t>
            </a:r>
            <a:endParaRPr lang="zh-CN" altLang="zh-CN" sz="2400" b="1" kern="100" dirty="0">
              <a:solidFill>
                <a:srgbClr val="FF0000"/>
              </a:solidFill>
              <a:latin typeface="微软雅黑" panose="020B0503020204020204" charset="-122"/>
              <a:ea typeface="微软雅黑" panose="020B0503020204020204" charset="-122"/>
              <a:cs typeface="仿宋_GB2312" panose="02010609030101010101" pitchFamily="49" charset="-122"/>
              <a:sym typeface="+mn-ea"/>
            </a:endParaRPr>
          </a:p>
          <a:p>
            <a:pPr indent="464185" algn="just" fontAlgn="auto">
              <a:lnSpc>
                <a:spcPct val="150000"/>
              </a:lnSpc>
              <a:buFont typeface="Wingdings" panose="05000000000000000000" pitchFamily="2" charset="2"/>
              <a:buChar char="Ø"/>
            </a:pPr>
            <a:endParaRPr lang="zh-CN" altLang="zh-CN" sz="2400" b="1" kern="100" dirty="0">
              <a:solidFill>
                <a:srgbClr val="FF0000"/>
              </a:solidFill>
              <a:latin typeface="微软雅黑" panose="020B0503020204020204" charset="-122"/>
              <a:ea typeface="微软雅黑" panose="020B0503020204020204" charset="-122"/>
              <a:cs typeface="仿宋_GB2312" panose="02010609030101010101" pitchFamily="49" charset="-122"/>
              <a:sym typeface="+mn-ea"/>
            </a:endParaRPr>
          </a:p>
        </p:txBody>
      </p:sp>
      <p:sp>
        <p:nvSpPr>
          <p:cNvPr id="7" name="@这不是阿燊"/>
          <p:cNvSpPr/>
          <p:nvPr>
            <p:custDataLst>
              <p:tags r:id="rId6"/>
            </p:custDataLst>
          </p:nvPr>
        </p:nvSpPr>
        <p:spPr>
          <a:xfrm>
            <a:off x="7752715" y="1233170"/>
            <a:ext cx="2431415" cy="593725"/>
          </a:xfrm>
          <a:prstGeom prst="rect">
            <a:avLst/>
          </a:prstGeom>
          <a:solidFill>
            <a:srgbClr val="E62C2D"/>
          </a:solidFill>
          <a:ln w="12700" cap="flat" cmpd="sng" algn="ctr">
            <a:noFill/>
            <a:prstDash val="solid"/>
            <a:miter lim="800000"/>
          </a:ln>
          <a:effectLst/>
        </p:spPr>
        <p:txBody>
          <a:bodyPr rtlCol="0" anchor="ctr"/>
          <a:p>
            <a:pPr marL="0" marR="0" lvl="0" indent="0" algn="ctr" defTabSz="914400" eaLnBrk="1" fontAlgn="auto" latinLnBrk="0" hangingPunct="1">
              <a:lnSpc>
                <a:spcPct val="120000"/>
              </a:lnSpc>
              <a:spcBef>
                <a:spcPts val="0"/>
              </a:spcBef>
              <a:spcAft>
                <a:spcPts val="0"/>
              </a:spcAft>
              <a:buClrTx/>
              <a:buSzTx/>
              <a:buFontTx/>
              <a:buNone/>
              <a:defRPr/>
            </a:pPr>
            <a:r>
              <a:rPr lang="zh-CN" altLang="en-US"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典型案例</a:t>
            </a:r>
            <a:r>
              <a:rPr lang="en-US" altLang="zh-CN"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4</a:t>
            </a:r>
            <a:endParaRPr lang="en-US" altLang="zh-CN"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2" name="@这不是阿燊"/>
          <p:cNvSpPr/>
          <p:nvPr>
            <p:custDataLst>
              <p:tags r:id="rId7"/>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措施落实和监督检查的监管体系</a:t>
            </a:r>
            <a:endParaRPr lang="zh-CN" sz="2000" dirty="0" smtClean="0">
              <a:solidFill>
                <a:schemeClr val="bg1"/>
              </a:solidFill>
              <a:latin typeface="微软雅黑" panose="020B0503020204020204" charset="-122"/>
              <a:ea typeface="微软雅黑" panose="020B0503020204020204" charset="-122"/>
              <a:sym typeface="+mn-e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0" y="-254"/>
            <a:ext cx="12192000" cy="6845807"/>
          </a:xfrm>
          <a:prstGeom prst="rect">
            <a:avLst/>
          </a:prstGeom>
        </p:spPr>
      </p:pic>
      <p:pic>
        <p:nvPicPr>
          <p:cNvPr id="38" name="图片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7515"/>
            <a:ext cx="12192000" cy="990600"/>
          </a:xfrm>
          <a:prstGeom prst="rect">
            <a:avLst/>
          </a:prstGeom>
        </p:spPr>
      </p:pic>
      <p:sp>
        <p:nvSpPr>
          <p:cNvPr id="20" name="@这不是阿燊"/>
          <p:cNvSpPr/>
          <p:nvPr>
            <p:custDataLst>
              <p:tags r:id="rId3"/>
            </p:custDataLst>
          </p:nvPr>
        </p:nvSpPr>
        <p:spPr>
          <a:xfrm>
            <a:off x="4647565" y="1233170"/>
            <a:ext cx="2754630" cy="593725"/>
          </a:xfrm>
          <a:prstGeom prst="rect">
            <a:avLst/>
          </a:prstGeom>
          <a:solidFill>
            <a:srgbClr val="E62C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工业企业管控要求</a:t>
            </a:r>
            <a:endParaRPr kumimoji="0" lang="zh-CN" altLang="en-US" sz="24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22" name="文本框 21"/>
          <p:cNvSpPr txBox="1"/>
          <p:nvPr>
            <p:custDataLst>
              <p:tags r:id="rId4"/>
            </p:custDataLst>
          </p:nvPr>
        </p:nvSpPr>
        <p:spPr>
          <a:xfrm>
            <a:off x="392430" y="1914525"/>
            <a:ext cx="11135995" cy="3865245"/>
          </a:xfrm>
          <a:prstGeom prst="rect">
            <a:avLst/>
          </a:prstGeom>
          <a:noFill/>
          <a:ln w="28575">
            <a:solidFill>
              <a:srgbClr val="FF0000"/>
            </a:solidFill>
            <a:prstDash val="lgDash"/>
          </a:ln>
        </p:spPr>
        <p:txBody>
          <a:bodyPr wrap="square">
            <a:noAutofit/>
          </a:bodyPr>
          <a:lstStyle/>
          <a:p>
            <a:pPr indent="464185" algn="just" fontAlgn="auto">
              <a:lnSpc>
                <a:spcPct val="150000"/>
              </a:lnSpc>
              <a:buFont typeface="Wingdings" panose="05000000000000000000" pitchFamily="2" charset="2"/>
              <a:buChar char="Ø"/>
            </a:pPr>
            <a:r>
              <a:rPr sz="2700" kern="100" dirty="0">
                <a:latin typeface="微软雅黑" panose="020B0503020204020204" charset="-122"/>
                <a:ea typeface="微软雅黑" panose="020B0503020204020204" charset="-122"/>
              </a:rPr>
              <a:t>市、县级生态环境执法人员要充分利用固定污染源自动监控、企业分表计电、企业门禁系统等非现场执法手段对企业措施落实情况进行核查。对未安装自动监控和分表计电的企业，</a:t>
            </a:r>
            <a:r>
              <a:rPr sz="2700" b="1" kern="100" dirty="0">
                <a:solidFill>
                  <a:srgbClr val="FF0000"/>
                </a:solidFill>
                <a:latin typeface="微软雅黑" panose="020B0503020204020204" charset="-122"/>
                <a:ea typeface="微软雅黑" panose="020B0503020204020204" charset="-122"/>
              </a:rPr>
              <a:t>各级供电公司</a:t>
            </a:r>
            <a:r>
              <a:rPr sz="2700" kern="100" dirty="0">
                <a:latin typeface="微软雅黑" panose="020B0503020204020204" charset="-122"/>
                <a:ea typeface="微软雅黑" panose="020B0503020204020204" charset="-122"/>
              </a:rPr>
              <a:t>要依据</a:t>
            </a:r>
            <a:r>
              <a:rPr sz="2700" b="1" kern="100" dirty="0">
                <a:solidFill>
                  <a:srgbClr val="FF0000"/>
                </a:solidFill>
                <a:latin typeface="微软雅黑" panose="020B0503020204020204" charset="-122"/>
                <a:ea typeface="微软雅黑" panose="020B0503020204020204" charset="-122"/>
              </a:rPr>
              <a:t>《供电监管办法》第二十四条</a:t>
            </a:r>
            <a:r>
              <a:rPr sz="2700" kern="100" dirty="0">
                <a:latin typeface="微软雅黑" panose="020B0503020204020204" charset="-122"/>
                <a:ea typeface="微软雅黑" panose="020B0503020204020204" charset="-122"/>
              </a:rPr>
              <a:t>有关规定，</a:t>
            </a:r>
            <a:r>
              <a:rPr sz="2700" b="1" kern="100" dirty="0">
                <a:solidFill>
                  <a:srgbClr val="FF0000"/>
                </a:solidFill>
                <a:latin typeface="微软雅黑" panose="020B0503020204020204" charset="-122"/>
                <a:ea typeface="微软雅黑" panose="020B0503020204020204" charset="-122"/>
              </a:rPr>
              <a:t>向生态环境部门提供企业用电数据</a:t>
            </a:r>
            <a:r>
              <a:rPr sz="2700" kern="100" dirty="0">
                <a:latin typeface="微软雅黑" panose="020B0503020204020204" charset="-122"/>
                <a:ea typeface="微软雅黑" panose="020B0503020204020204" charset="-122"/>
              </a:rPr>
              <a:t>，执法人员要利用企业电量变化，每日对疑似未落实管控的企业进行筛选，现场核查要从运行记录、用电、视频监控等方面多方位核查。</a:t>
            </a:r>
            <a:endParaRPr sz="2800" kern="100" dirty="0">
              <a:latin typeface="微软雅黑" panose="020B0503020204020204" charset="-122"/>
              <a:ea typeface="微软雅黑" panose="020B0503020204020204" charset="-122"/>
            </a:endParaRPr>
          </a:p>
          <a:p>
            <a:pPr indent="464185" algn="just" fontAlgn="auto">
              <a:lnSpc>
                <a:spcPct val="150000"/>
              </a:lnSpc>
              <a:buFont typeface="Wingdings" panose="05000000000000000000" pitchFamily="2" charset="2"/>
              <a:buChar char="Ø"/>
            </a:pPr>
            <a:endParaRPr sz="2800" kern="100" dirty="0">
              <a:latin typeface="微软雅黑" panose="020B0503020204020204" charset="-122"/>
              <a:ea typeface="微软雅黑" panose="020B0503020204020204" charset="-122"/>
            </a:endParaRPr>
          </a:p>
        </p:txBody>
      </p:sp>
      <p:sp>
        <p:nvSpPr>
          <p:cNvPr id="2" name="@这不是阿燊"/>
          <p:cNvSpPr/>
          <p:nvPr>
            <p:custDataLst>
              <p:tags r:id="rId5"/>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措施落实和监督检查的监管体系</a:t>
            </a:r>
            <a:endParaRPr lang="zh-CN" sz="2000" dirty="0" smtClean="0">
              <a:solidFill>
                <a:schemeClr val="bg1"/>
              </a:solidFill>
              <a:latin typeface="微软雅黑" panose="020B0503020204020204" charset="-122"/>
              <a:ea typeface="微软雅黑" panose="020B0503020204020204" charset="-122"/>
              <a:sym typeface="+mn-e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0" y="-254"/>
            <a:ext cx="12192000" cy="6845807"/>
          </a:xfrm>
          <a:prstGeom prst="rect">
            <a:avLst/>
          </a:prstGeom>
        </p:spPr>
      </p:pic>
      <p:pic>
        <p:nvPicPr>
          <p:cNvPr id="38" name="图片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7515"/>
            <a:ext cx="12192000" cy="990600"/>
          </a:xfrm>
          <a:prstGeom prst="rect">
            <a:avLst/>
          </a:prstGeom>
        </p:spPr>
      </p:pic>
      <p:sp>
        <p:nvSpPr>
          <p:cNvPr id="20" name="@这不是阿燊"/>
          <p:cNvSpPr/>
          <p:nvPr>
            <p:custDataLst>
              <p:tags r:id="rId3"/>
            </p:custDataLst>
          </p:nvPr>
        </p:nvSpPr>
        <p:spPr>
          <a:xfrm>
            <a:off x="4647565" y="1233170"/>
            <a:ext cx="2754630" cy="593725"/>
          </a:xfrm>
          <a:prstGeom prst="rect">
            <a:avLst/>
          </a:prstGeom>
          <a:solidFill>
            <a:srgbClr val="E62C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工业企业管控要求</a:t>
            </a:r>
            <a:endParaRPr kumimoji="0" lang="zh-CN" altLang="en-US" sz="24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22" name="文本框 21"/>
          <p:cNvSpPr txBox="1"/>
          <p:nvPr>
            <p:custDataLst>
              <p:tags r:id="rId4"/>
            </p:custDataLst>
          </p:nvPr>
        </p:nvSpPr>
        <p:spPr>
          <a:xfrm>
            <a:off x="392430" y="1914525"/>
            <a:ext cx="11135995" cy="3865245"/>
          </a:xfrm>
          <a:prstGeom prst="rect">
            <a:avLst/>
          </a:prstGeom>
          <a:noFill/>
          <a:ln w="28575">
            <a:solidFill>
              <a:srgbClr val="FF0000"/>
            </a:solidFill>
            <a:prstDash val="lgDash"/>
          </a:ln>
        </p:spPr>
        <p:txBody>
          <a:bodyPr wrap="square">
            <a:noAutofit/>
          </a:bodyPr>
          <a:lstStyle/>
          <a:p>
            <a:pPr indent="464185" algn="just" fontAlgn="auto">
              <a:lnSpc>
                <a:spcPct val="150000"/>
              </a:lnSpc>
              <a:buFont typeface="Wingdings" panose="05000000000000000000" pitchFamily="2" charset="2"/>
              <a:buChar char="Ø"/>
            </a:pPr>
            <a:r>
              <a:rPr sz="2800" kern="100" dirty="0">
                <a:latin typeface="微软雅黑" panose="020B0503020204020204" charset="-122"/>
                <a:ea typeface="微软雅黑" panose="020B0503020204020204" charset="-122"/>
              </a:rPr>
              <a:t>对未落实重污染天气预警响应的行为，既要坚持严格执法的原则，还要坚持包容审慎和优化营商环境的要求，深入开展调查取证工作，区分主观（非主观）故意、证据事实是否充分、危害后果轻重、是否引起不良社会反响、主动或被动配合执法并完成整改等情节，依法依规处理整改到位。</a:t>
            </a:r>
            <a:endParaRPr sz="2800" kern="100" dirty="0">
              <a:latin typeface="微软雅黑" panose="020B0503020204020204" charset="-122"/>
              <a:ea typeface="微软雅黑" panose="020B0503020204020204" charset="-122"/>
            </a:endParaRPr>
          </a:p>
        </p:txBody>
      </p:sp>
      <p:sp>
        <p:nvSpPr>
          <p:cNvPr id="2" name="@这不是阿燊"/>
          <p:cNvSpPr/>
          <p:nvPr>
            <p:custDataLst>
              <p:tags r:id="rId5"/>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措施落实和监督检查的监管体系</a:t>
            </a:r>
            <a:endParaRPr lang="zh-CN" sz="2000" dirty="0" smtClean="0">
              <a:solidFill>
                <a:schemeClr val="bg1"/>
              </a:solidFill>
              <a:latin typeface="微软雅黑" panose="020B0503020204020204" charset="-122"/>
              <a:ea typeface="微软雅黑" panose="020B0503020204020204" charset="-122"/>
              <a:sym typeface="+mn-e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0" y="-254"/>
            <a:ext cx="12192000" cy="6845807"/>
          </a:xfrm>
          <a:prstGeom prst="rect">
            <a:avLst/>
          </a:prstGeom>
        </p:spPr>
      </p:pic>
      <p:pic>
        <p:nvPicPr>
          <p:cNvPr id="38" name="图片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7515"/>
            <a:ext cx="12192000" cy="990600"/>
          </a:xfrm>
          <a:prstGeom prst="rect">
            <a:avLst/>
          </a:prstGeom>
        </p:spPr>
      </p:pic>
      <p:sp>
        <p:nvSpPr>
          <p:cNvPr id="20" name="@这不是阿燊"/>
          <p:cNvSpPr/>
          <p:nvPr>
            <p:custDataLst>
              <p:tags r:id="rId3"/>
            </p:custDataLst>
          </p:nvPr>
        </p:nvSpPr>
        <p:spPr>
          <a:xfrm>
            <a:off x="1546225" y="1233170"/>
            <a:ext cx="2431415" cy="593725"/>
          </a:xfrm>
          <a:prstGeom prst="rect">
            <a:avLst/>
          </a:prstGeom>
          <a:solidFill>
            <a:srgbClr val="E62C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r>
              <a:rPr lang="zh-CN" altLang="en-US"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典型案例</a:t>
            </a:r>
            <a:r>
              <a:rPr lang="en-US" altLang="zh-CN"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1</a:t>
            </a:r>
            <a:endParaRPr kumimoji="0" lang="en-US" altLang="zh-CN" sz="28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22" name="文本框 21"/>
          <p:cNvSpPr txBox="1"/>
          <p:nvPr>
            <p:custDataLst>
              <p:tags r:id="rId4"/>
            </p:custDataLst>
          </p:nvPr>
        </p:nvSpPr>
        <p:spPr>
          <a:xfrm>
            <a:off x="392430" y="1914525"/>
            <a:ext cx="5377815" cy="3952875"/>
          </a:xfrm>
          <a:prstGeom prst="rect">
            <a:avLst/>
          </a:prstGeom>
          <a:noFill/>
          <a:ln w="28575">
            <a:solidFill>
              <a:srgbClr val="FF0000"/>
            </a:solidFill>
            <a:prstDash val="lgDash"/>
          </a:ln>
        </p:spPr>
        <p:txBody>
          <a:bodyPr wrap="square">
            <a:noAutofit/>
          </a:bodyPr>
          <a:lstStyle/>
          <a:p>
            <a:pPr indent="464185" algn="just" fontAlgn="auto">
              <a:lnSpc>
                <a:spcPct val="150000"/>
              </a:lnSpc>
              <a:buFont typeface="Wingdings" panose="05000000000000000000" pitchFamily="2" charset="2"/>
              <a:buChar char="Ø"/>
            </a:pPr>
            <a:r>
              <a:rPr sz="1700" kern="100" dirty="0">
                <a:latin typeface="微软雅黑" panose="020B0503020204020204" charset="-122"/>
                <a:ea typeface="微软雅黑" panose="020B0503020204020204" charset="-122"/>
              </a:rPr>
              <a:t>10月22日-11月2日省督导帮扶组对我市督导发现不落实预警问题77个，施工工地问题达到44个，占比58%。10月30日，省督导组组长赵宪伟副厅长现场检查</a:t>
            </a:r>
            <a:r>
              <a:rPr sz="1700" b="1" kern="100" dirty="0">
                <a:solidFill>
                  <a:srgbClr val="FF0000"/>
                </a:solidFill>
                <a:latin typeface="微软雅黑" panose="020B0503020204020204" charset="-122"/>
                <a:ea typeface="微软雅黑" panose="020B0503020204020204" charset="-122"/>
              </a:rPr>
              <a:t>城中村改造西康各庄安置区项目</a:t>
            </a:r>
            <a:r>
              <a:rPr sz="1700" kern="100" dirty="0">
                <a:latin typeface="微软雅黑" panose="020B0503020204020204" charset="-122"/>
                <a:ea typeface="微软雅黑" panose="020B0503020204020204" charset="-122"/>
              </a:rPr>
              <a:t>：发现该工地面积约170亩未硬化的裸露地面、冲洗装置不能使用形同虚设，预警期间违规土石方作业，违规拆迁作业；预警应急响应期间，使用挖掘机在场地内挖填埋坑，并私自填埋建筑垃圾等违法行为。对此谢鹏副市长连夜专题召开反思会，督促项目方进行整改。</a:t>
            </a:r>
            <a:endParaRPr sz="1700" kern="100" dirty="0">
              <a:latin typeface="微软雅黑" panose="020B0503020204020204" charset="-122"/>
              <a:ea typeface="微软雅黑" panose="020B0503020204020204" charset="-122"/>
            </a:endParaRPr>
          </a:p>
        </p:txBody>
      </p:sp>
      <p:sp>
        <p:nvSpPr>
          <p:cNvPr id="6" name="文本框 5"/>
          <p:cNvSpPr txBox="1"/>
          <p:nvPr>
            <p:custDataLst>
              <p:tags r:id="rId5"/>
            </p:custDataLst>
          </p:nvPr>
        </p:nvSpPr>
        <p:spPr>
          <a:xfrm>
            <a:off x="6177915" y="1906905"/>
            <a:ext cx="5608320" cy="3961130"/>
          </a:xfrm>
          <a:prstGeom prst="rect">
            <a:avLst/>
          </a:prstGeom>
          <a:noFill/>
          <a:ln w="28575">
            <a:solidFill>
              <a:srgbClr val="FF0000"/>
            </a:solidFill>
            <a:prstDash val="lgDash"/>
          </a:ln>
        </p:spPr>
        <p:txBody>
          <a:bodyPr wrap="square">
            <a:noAutofit/>
          </a:bodyPr>
          <a:p>
            <a:pPr marL="285750" indent="-285750" algn="just">
              <a:lnSpc>
                <a:spcPts val="3000"/>
              </a:lnSpc>
              <a:buFont typeface="Wingdings" panose="05000000000000000000" pitchFamily="2" charset="2"/>
              <a:buChar char="Ø"/>
            </a:pPr>
            <a:endParaRPr lang="zh-CN" altLang="zh-CN" sz="2000" kern="100" dirty="0">
              <a:highlight>
                <a:srgbClr val="FFFF00"/>
              </a:highlight>
              <a:latin typeface="微软雅黑" panose="020B0503020204020204" charset="-122"/>
              <a:ea typeface="微软雅黑" panose="020B0503020204020204" charset="-122"/>
              <a:cs typeface="仿宋_GB2312" panose="02010609030101010101" pitchFamily="49" charset="-122"/>
            </a:endParaRPr>
          </a:p>
        </p:txBody>
      </p:sp>
      <p:sp>
        <p:nvSpPr>
          <p:cNvPr id="7" name="@这不是阿燊"/>
          <p:cNvSpPr/>
          <p:nvPr>
            <p:custDataLst>
              <p:tags r:id="rId6"/>
            </p:custDataLst>
          </p:nvPr>
        </p:nvSpPr>
        <p:spPr>
          <a:xfrm>
            <a:off x="7298690" y="1233170"/>
            <a:ext cx="2885440" cy="593725"/>
          </a:xfrm>
          <a:prstGeom prst="rect">
            <a:avLst/>
          </a:prstGeom>
          <a:solidFill>
            <a:srgbClr val="E62C2D"/>
          </a:solidFill>
          <a:ln w="12700" cap="flat" cmpd="sng" algn="ctr">
            <a:noFill/>
            <a:prstDash val="solid"/>
            <a:miter lim="800000"/>
          </a:ln>
          <a:effectLst/>
        </p:spPr>
        <p:txBody>
          <a:bodyPr rtlCol="0" anchor="ctr"/>
          <a:p>
            <a:pPr marL="0" marR="0" lvl="0" indent="0" algn="ctr" defTabSz="914400" eaLnBrk="1" fontAlgn="auto" latinLnBrk="0" hangingPunct="1">
              <a:lnSpc>
                <a:spcPct val="120000"/>
              </a:lnSpc>
              <a:spcBef>
                <a:spcPts val="0"/>
              </a:spcBef>
              <a:spcAft>
                <a:spcPts val="0"/>
              </a:spcAft>
              <a:buClrTx/>
              <a:buSzTx/>
              <a:buFontTx/>
              <a:buNone/>
              <a:defRPr/>
            </a:pPr>
            <a:r>
              <a:rPr lang="zh-CN" altLang="en-US"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整改前</a:t>
            </a:r>
            <a:endParaRPr lang="zh-CN" altLang="en-US"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2" name="@这不是阿燊"/>
          <p:cNvSpPr/>
          <p:nvPr>
            <p:custDataLst>
              <p:tags r:id="rId7"/>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措施落实和监督检查的监管体系</a:t>
            </a:r>
            <a:endParaRPr lang="zh-CN" sz="2000" dirty="0" smtClean="0">
              <a:solidFill>
                <a:schemeClr val="bg1"/>
              </a:solidFill>
              <a:latin typeface="微软雅黑" panose="020B0503020204020204" charset="-122"/>
              <a:ea typeface="微软雅黑" panose="020B0503020204020204" charset="-122"/>
              <a:sym typeface="+mn-ea"/>
            </a:endParaRPr>
          </a:p>
        </p:txBody>
      </p:sp>
      <p:sp>
        <p:nvSpPr>
          <p:cNvPr id="3" name="@这不是阿燊"/>
          <p:cNvSpPr/>
          <p:nvPr>
            <p:custDataLst>
              <p:tags r:id="rId8"/>
            </p:custDataLst>
          </p:nvPr>
        </p:nvSpPr>
        <p:spPr>
          <a:xfrm>
            <a:off x="4485640" y="639445"/>
            <a:ext cx="2431415" cy="593725"/>
          </a:xfrm>
          <a:prstGeom prst="rect">
            <a:avLst/>
          </a:prstGeom>
          <a:solidFill>
            <a:srgbClr val="E62C2D"/>
          </a:solidFill>
          <a:ln w="12700" cap="flat" cmpd="sng" algn="ctr">
            <a:noFill/>
            <a:prstDash val="solid"/>
            <a:miter lim="800000"/>
          </a:ln>
          <a:effectLst/>
        </p:spPr>
        <p:txBody>
          <a:bodyPr rtlCol="0" anchor="ctr"/>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（二）施工工地</a:t>
            </a:r>
            <a:endParaRPr kumimoji="0" lang="zh-CN" altLang="en-US" sz="24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pic>
        <p:nvPicPr>
          <p:cNvPr id="11" name="图片 10"/>
          <p:cNvPicPr>
            <a:picLocks noChangeAspect="1"/>
          </p:cNvPicPr>
          <p:nvPr/>
        </p:nvPicPr>
        <p:blipFill>
          <a:blip r:embed="rId9"/>
          <a:stretch>
            <a:fillRect/>
          </a:stretch>
        </p:blipFill>
        <p:spPr>
          <a:xfrm>
            <a:off x="6360795" y="1914525"/>
            <a:ext cx="5242560" cy="395414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0" y="-254"/>
            <a:ext cx="12192000" cy="6845807"/>
          </a:xfrm>
          <a:prstGeom prst="rect">
            <a:avLst/>
          </a:prstGeom>
        </p:spPr>
      </p:pic>
      <p:pic>
        <p:nvPicPr>
          <p:cNvPr id="38" name="图片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7515"/>
            <a:ext cx="12192000" cy="990600"/>
          </a:xfrm>
          <a:prstGeom prst="rect">
            <a:avLst/>
          </a:prstGeom>
        </p:spPr>
      </p:pic>
      <p:sp>
        <p:nvSpPr>
          <p:cNvPr id="20" name="@这不是阿燊"/>
          <p:cNvSpPr/>
          <p:nvPr>
            <p:custDataLst>
              <p:tags r:id="rId3"/>
            </p:custDataLst>
          </p:nvPr>
        </p:nvSpPr>
        <p:spPr>
          <a:xfrm>
            <a:off x="1546225" y="1233170"/>
            <a:ext cx="2431415" cy="593725"/>
          </a:xfrm>
          <a:prstGeom prst="rect">
            <a:avLst/>
          </a:prstGeom>
          <a:solidFill>
            <a:srgbClr val="E62C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r>
              <a:rPr lang="zh-CN" altLang="en-US"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典型案例</a:t>
            </a:r>
            <a:r>
              <a:rPr lang="en-US" altLang="zh-CN"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1</a:t>
            </a:r>
            <a:endParaRPr kumimoji="0" lang="en-US" altLang="zh-CN" sz="28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22" name="文本框 21"/>
          <p:cNvSpPr txBox="1"/>
          <p:nvPr>
            <p:custDataLst>
              <p:tags r:id="rId4"/>
            </p:custDataLst>
          </p:nvPr>
        </p:nvSpPr>
        <p:spPr>
          <a:xfrm>
            <a:off x="392430" y="1914525"/>
            <a:ext cx="5377815" cy="3952875"/>
          </a:xfrm>
          <a:prstGeom prst="rect">
            <a:avLst/>
          </a:prstGeom>
          <a:noFill/>
          <a:ln w="28575">
            <a:solidFill>
              <a:srgbClr val="FF0000"/>
            </a:solidFill>
            <a:prstDash val="lgDash"/>
          </a:ln>
        </p:spPr>
        <p:txBody>
          <a:bodyPr wrap="square">
            <a:noAutofit/>
          </a:bodyPr>
          <a:lstStyle/>
          <a:p>
            <a:pPr indent="464185" algn="just" fontAlgn="auto">
              <a:lnSpc>
                <a:spcPct val="150000"/>
              </a:lnSpc>
              <a:buFont typeface="Wingdings" panose="05000000000000000000" pitchFamily="2" charset="2"/>
              <a:buChar char="Ø"/>
            </a:pPr>
            <a:r>
              <a:rPr sz="1700" kern="100" dirty="0">
                <a:latin typeface="微软雅黑" panose="020B0503020204020204" charset="-122"/>
                <a:ea typeface="微软雅黑" panose="020B0503020204020204" charset="-122"/>
              </a:rPr>
              <a:t>10月22日-11月2日省督导帮扶组对我市督导发现不落实预警问题77个，施工工地问题达到44个，占比58%。10月30日，省督导组组长赵宪伟副厅长现场检查</a:t>
            </a:r>
            <a:r>
              <a:rPr sz="1700" b="1" kern="100" dirty="0">
                <a:solidFill>
                  <a:srgbClr val="FF0000"/>
                </a:solidFill>
                <a:latin typeface="微软雅黑" panose="020B0503020204020204" charset="-122"/>
                <a:ea typeface="微软雅黑" panose="020B0503020204020204" charset="-122"/>
              </a:rPr>
              <a:t>城中村改造西康各庄安置区项目</a:t>
            </a:r>
            <a:r>
              <a:rPr sz="1700" kern="100" dirty="0">
                <a:latin typeface="微软雅黑" panose="020B0503020204020204" charset="-122"/>
                <a:ea typeface="微软雅黑" panose="020B0503020204020204" charset="-122"/>
              </a:rPr>
              <a:t>：发现该工地面积约170亩未硬化的裸露地面、冲洗装置不能使用形同虚设，预警期间违规土石方作业，违规拆迁作业；预警应急响应期间，使用挖掘机在场地内挖填埋坑，并私自填埋建筑垃圾等违法行为。对此谢鹏副市长连夜专题召开反思会，督促项目方进行整改。</a:t>
            </a:r>
            <a:endParaRPr sz="1700" kern="100" dirty="0">
              <a:latin typeface="微软雅黑" panose="020B0503020204020204" charset="-122"/>
              <a:ea typeface="微软雅黑" panose="020B0503020204020204" charset="-122"/>
            </a:endParaRPr>
          </a:p>
        </p:txBody>
      </p:sp>
      <p:sp>
        <p:nvSpPr>
          <p:cNvPr id="6" name="文本框 5"/>
          <p:cNvSpPr txBox="1"/>
          <p:nvPr>
            <p:custDataLst>
              <p:tags r:id="rId5"/>
            </p:custDataLst>
          </p:nvPr>
        </p:nvSpPr>
        <p:spPr>
          <a:xfrm>
            <a:off x="6177915" y="1906905"/>
            <a:ext cx="5608320" cy="3961130"/>
          </a:xfrm>
          <a:prstGeom prst="rect">
            <a:avLst/>
          </a:prstGeom>
          <a:noFill/>
          <a:ln w="28575">
            <a:solidFill>
              <a:srgbClr val="FF0000"/>
            </a:solidFill>
            <a:prstDash val="lgDash"/>
          </a:ln>
        </p:spPr>
        <p:txBody>
          <a:bodyPr wrap="square">
            <a:noAutofit/>
          </a:bodyPr>
          <a:p>
            <a:pPr marL="285750" indent="-285750" algn="just">
              <a:lnSpc>
                <a:spcPts val="3000"/>
              </a:lnSpc>
              <a:buFont typeface="Wingdings" panose="05000000000000000000" pitchFamily="2" charset="2"/>
              <a:buChar char="Ø"/>
            </a:pPr>
            <a:endParaRPr lang="zh-CN" altLang="zh-CN" sz="2000" kern="100" dirty="0">
              <a:highlight>
                <a:srgbClr val="FFFF00"/>
              </a:highlight>
              <a:latin typeface="微软雅黑" panose="020B0503020204020204" charset="-122"/>
              <a:ea typeface="微软雅黑" panose="020B0503020204020204" charset="-122"/>
              <a:cs typeface="仿宋_GB2312" panose="02010609030101010101" pitchFamily="49" charset="-122"/>
            </a:endParaRPr>
          </a:p>
        </p:txBody>
      </p:sp>
      <p:sp>
        <p:nvSpPr>
          <p:cNvPr id="7" name="@这不是阿燊"/>
          <p:cNvSpPr/>
          <p:nvPr>
            <p:custDataLst>
              <p:tags r:id="rId6"/>
            </p:custDataLst>
          </p:nvPr>
        </p:nvSpPr>
        <p:spPr>
          <a:xfrm>
            <a:off x="7298690" y="1233170"/>
            <a:ext cx="2885440" cy="593725"/>
          </a:xfrm>
          <a:prstGeom prst="rect">
            <a:avLst/>
          </a:prstGeom>
          <a:solidFill>
            <a:srgbClr val="E62C2D"/>
          </a:solidFill>
          <a:ln w="12700" cap="flat" cmpd="sng" algn="ctr">
            <a:noFill/>
            <a:prstDash val="solid"/>
            <a:miter lim="800000"/>
          </a:ln>
          <a:effectLst/>
        </p:spPr>
        <p:txBody>
          <a:bodyPr rtlCol="0" anchor="ctr"/>
          <a:p>
            <a:pPr marL="0" marR="0" lvl="0" indent="0" algn="ctr" defTabSz="914400" eaLnBrk="1" fontAlgn="auto" latinLnBrk="0" hangingPunct="1">
              <a:lnSpc>
                <a:spcPct val="120000"/>
              </a:lnSpc>
              <a:spcBef>
                <a:spcPts val="0"/>
              </a:spcBef>
              <a:spcAft>
                <a:spcPts val="0"/>
              </a:spcAft>
              <a:buClrTx/>
              <a:buSzTx/>
              <a:buFontTx/>
              <a:buNone/>
              <a:defRPr/>
            </a:pPr>
            <a:r>
              <a:rPr lang="zh-CN" altLang="en-US"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整改后</a:t>
            </a:r>
            <a:endParaRPr lang="zh-CN" altLang="en-US"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2" name="@这不是阿燊"/>
          <p:cNvSpPr/>
          <p:nvPr>
            <p:custDataLst>
              <p:tags r:id="rId7"/>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措施落实和监督检查的监管体系</a:t>
            </a:r>
            <a:endParaRPr lang="zh-CN" sz="2000" dirty="0" smtClean="0">
              <a:solidFill>
                <a:schemeClr val="bg1"/>
              </a:solidFill>
              <a:latin typeface="微软雅黑" panose="020B0503020204020204" charset="-122"/>
              <a:ea typeface="微软雅黑" panose="020B0503020204020204" charset="-122"/>
              <a:sym typeface="+mn-ea"/>
            </a:endParaRPr>
          </a:p>
        </p:txBody>
      </p:sp>
      <p:sp>
        <p:nvSpPr>
          <p:cNvPr id="3" name="@这不是阿燊"/>
          <p:cNvSpPr/>
          <p:nvPr>
            <p:custDataLst>
              <p:tags r:id="rId8"/>
            </p:custDataLst>
          </p:nvPr>
        </p:nvSpPr>
        <p:spPr>
          <a:xfrm>
            <a:off x="4485640" y="639445"/>
            <a:ext cx="2431415" cy="593725"/>
          </a:xfrm>
          <a:prstGeom prst="rect">
            <a:avLst/>
          </a:prstGeom>
          <a:solidFill>
            <a:srgbClr val="E62C2D"/>
          </a:solidFill>
          <a:ln w="12700" cap="flat" cmpd="sng" algn="ctr">
            <a:noFill/>
            <a:prstDash val="solid"/>
            <a:miter lim="800000"/>
          </a:ln>
          <a:effectLst/>
        </p:spPr>
        <p:txBody>
          <a:bodyPr rtlCol="0" anchor="ctr"/>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（二）施工工地</a:t>
            </a:r>
            <a:endParaRPr kumimoji="0" lang="zh-CN" altLang="en-US" sz="24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pic>
        <p:nvPicPr>
          <p:cNvPr id="16" name="图片 15" descr="1907744b5964ca6ec1f6d30a30366bd"/>
          <p:cNvPicPr>
            <a:picLocks noChangeAspect="1"/>
          </p:cNvPicPr>
          <p:nvPr/>
        </p:nvPicPr>
        <p:blipFill>
          <a:blip r:embed="rId9"/>
          <a:stretch>
            <a:fillRect/>
          </a:stretch>
        </p:blipFill>
        <p:spPr>
          <a:xfrm>
            <a:off x="6208395" y="2031365"/>
            <a:ext cx="5577840" cy="371983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0" y="-254"/>
            <a:ext cx="12192000" cy="6845807"/>
          </a:xfrm>
          <a:prstGeom prst="rect">
            <a:avLst/>
          </a:prstGeom>
        </p:spPr>
      </p:pic>
      <p:pic>
        <p:nvPicPr>
          <p:cNvPr id="38" name="图片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7515"/>
            <a:ext cx="12192000" cy="990600"/>
          </a:xfrm>
          <a:prstGeom prst="rect">
            <a:avLst/>
          </a:prstGeom>
        </p:spPr>
      </p:pic>
      <p:sp>
        <p:nvSpPr>
          <p:cNvPr id="20" name="@这不是阿燊"/>
          <p:cNvSpPr/>
          <p:nvPr>
            <p:custDataLst>
              <p:tags r:id="rId3"/>
            </p:custDataLst>
          </p:nvPr>
        </p:nvSpPr>
        <p:spPr>
          <a:xfrm>
            <a:off x="311785" y="1647190"/>
            <a:ext cx="2431415" cy="593725"/>
          </a:xfrm>
          <a:prstGeom prst="rect">
            <a:avLst/>
          </a:prstGeom>
          <a:solidFill>
            <a:srgbClr val="E62C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r>
              <a:rPr lang="zh-CN" altLang="en-US"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典型案例</a:t>
            </a:r>
            <a:r>
              <a:rPr lang="en-US" altLang="zh-CN"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2</a:t>
            </a:r>
            <a:endParaRPr kumimoji="0" lang="en-US" altLang="zh-CN" sz="28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22" name="文本框 21"/>
          <p:cNvSpPr txBox="1"/>
          <p:nvPr>
            <p:custDataLst>
              <p:tags r:id="rId4"/>
            </p:custDataLst>
          </p:nvPr>
        </p:nvSpPr>
        <p:spPr>
          <a:xfrm>
            <a:off x="3006090" y="1554480"/>
            <a:ext cx="9034145" cy="913130"/>
          </a:xfrm>
          <a:prstGeom prst="rect">
            <a:avLst/>
          </a:prstGeom>
          <a:noFill/>
          <a:ln w="28575">
            <a:solidFill>
              <a:srgbClr val="FF0000"/>
            </a:solidFill>
            <a:prstDash val="lgDash"/>
          </a:ln>
        </p:spPr>
        <p:txBody>
          <a:bodyPr wrap="square">
            <a:noAutofit/>
          </a:bodyPr>
          <a:lstStyle/>
          <a:p>
            <a:pPr indent="464185" algn="just" fontAlgn="auto">
              <a:lnSpc>
                <a:spcPct val="150000"/>
              </a:lnSpc>
              <a:buFont typeface="Wingdings" panose="05000000000000000000" pitchFamily="2" charset="2"/>
              <a:buChar char="Ø"/>
            </a:pPr>
            <a:r>
              <a:rPr kern="100" dirty="0">
                <a:latin typeface="微软雅黑" panose="020B0503020204020204" charset="-122"/>
                <a:ea typeface="微软雅黑" panose="020B0503020204020204" charset="-122"/>
              </a:rPr>
              <a:t>北三环管廊综合改造项目（施工单位：中国五矿）重污染天气二级响应期间，土方作业，未落实重污染天气二级响应；隔离围挡未设置防溢底座，大量围挡缺失。</a:t>
            </a:r>
            <a:endParaRPr kern="100" dirty="0">
              <a:latin typeface="微软雅黑" panose="020B0503020204020204" charset="-122"/>
              <a:ea typeface="微软雅黑" panose="020B0503020204020204" charset="-122"/>
            </a:endParaRPr>
          </a:p>
        </p:txBody>
      </p:sp>
      <p:sp>
        <p:nvSpPr>
          <p:cNvPr id="6" name="文本框 5"/>
          <p:cNvSpPr txBox="1"/>
          <p:nvPr>
            <p:custDataLst>
              <p:tags r:id="rId5"/>
            </p:custDataLst>
          </p:nvPr>
        </p:nvSpPr>
        <p:spPr>
          <a:xfrm>
            <a:off x="1722120" y="2735580"/>
            <a:ext cx="4235450" cy="3365500"/>
          </a:xfrm>
          <a:prstGeom prst="rect">
            <a:avLst/>
          </a:prstGeom>
          <a:noFill/>
          <a:ln w="28575">
            <a:solidFill>
              <a:srgbClr val="FF0000"/>
            </a:solidFill>
            <a:prstDash val="lgDash"/>
          </a:ln>
        </p:spPr>
        <p:txBody>
          <a:bodyPr wrap="square">
            <a:noAutofit/>
          </a:bodyPr>
          <a:p>
            <a:pPr marL="285750" indent="-285750" algn="just">
              <a:lnSpc>
                <a:spcPts val="3000"/>
              </a:lnSpc>
              <a:buFont typeface="Wingdings" panose="05000000000000000000" pitchFamily="2" charset="2"/>
              <a:buChar char="Ø"/>
            </a:pPr>
            <a:endParaRPr lang="zh-CN" altLang="zh-CN" sz="2000" kern="100" dirty="0">
              <a:highlight>
                <a:srgbClr val="FFFF00"/>
              </a:highlight>
              <a:latin typeface="微软雅黑" panose="020B0503020204020204" charset="-122"/>
              <a:ea typeface="微软雅黑" panose="020B0503020204020204" charset="-122"/>
              <a:cs typeface="仿宋_GB2312" panose="02010609030101010101" pitchFamily="49" charset="-122"/>
            </a:endParaRPr>
          </a:p>
        </p:txBody>
      </p:sp>
      <p:sp>
        <p:nvSpPr>
          <p:cNvPr id="2" name="@这不是阿燊"/>
          <p:cNvSpPr/>
          <p:nvPr>
            <p:custDataLst>
              <p:tags r:id="rId6"/>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措施落实和监督检查的监管体系</a:t>
            </a:r>
            <a:endParaRPr lang="zh-CN" sz="2000" dirty="0" smtClean="0">
              <a:solidFill>
                <a:schemeClr val="bg1"/>
              </a:solidFill>
              <a:latin typeface="微软雅黑" panose="020B0503020204020204" charset="-122"/>
              <a:ea typeface="微软雅黑" panose="020B0503020204020204" charset="-122"/>
              <a:sym typeface="+mn-ea"/>
            </a:endParaRPr>
          </a:p>
        </p:txBody>
      </p:sp>
      <p:sp>
        <p:nvSpPr>
          <p:cNvPr id="3" name="@这不是阿燊"/>
          <p:cNvSpPr/>
          <p:nvPr>
            <p:custDataLst>
              <p:tags r:id="rId7"/>
            </p:custDataLst>
          </p:nvPr>
        </p:nvSpPr>
        <p:spPr>
          <a:xfrm>
            <a:off x="4485640" y="639445"/>
            <a:ext cx="2431415" cy="593725"/>
          </a:xfrm>
          <a:prstGeom prst="rect">
            <a:avLst/>
          </a:prstGeom>
          <a:solidFill>
            <a:srgbClr val="E62C2D"/>
          </a:solidFill>
          <a:ln w="12700" cap="flat" cmpd="sng" algn="ctr">
            <a:noFill/>
            <a:prstDash val="solid"/>
            <a:miter lim="800000"/>
          </a:ln>
          <a:effectLst/>
        </p:spPr>
        <p:txBody>
          <a:bodyPr rtlCol="0" anchor="ctr"/>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（二）施工工地</a:t>
            </a:r>
            <a:endParaRPr kumimoji="0" lang="zh-CN" altLang="en-US" sz="24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4" name="文本框 3"/>
          <p:cNvSpPr txBox="1"/>
          <p:nvPr>
            <p:custDataLst>
              <p:tags r:id="rId8"/>
            </p:custDataLst>
          </p:nvPr>
        </p:nvSpPr>
        <p:spPr>
          <a:xfrm>
            <a:off x="6917055" y="2744470"/>
            <a:ext cx="4220845" cy="3265170"/>
          </a:xfrm>
          <a:prstGeom prst="rect">
            <a:avLst/>
          </a:prstGeom>
          <a:noFill/>
          <a:ln w="28575">
            <a:solidFill>
              <a:srgbClr val="FF0000"/>
            </a:solidFill>
            <a:prstDash val="lgDash"/>
          </a:ln>
        </p:spPr>
        <p:txBody>
          <a:bodyPr wrap="square">
            <a:noAutofit/>
          </a:bodyPr>
          <a:p>
            <a:pPr marL="285750" indent="-285750" algn="just">
              <a:lnSpc>
                <a:spcPts val="3000"/>
              </a:lnSpc>
              <a:buFont typeface="Wingdings" panose="05000000000000000000" pitchFamily="2" charset="2"/>
              <a:buChar char="Ø"/>
            </a:pPr>
            <a:endParaRPr lang="zh-CN" altLang="zh-CN" sz="2000" kern="100" dirty="0">
              <a:highlight>
                <a:srgbClr val="FFFF00"/>
              </a:highlight>
              <a:latin typeface="微软雅黑" panose="020B0503020204020204" charset="-122"/>
              <a:ea typeface="微软雅黑" panose="020B0503020204020204" charset="-122"/>
              <a:cs typeface="仿宋_GB2312" panose="02010609030101010101" pitchFamily="49" charset="-122"/>
            </a:endParaRPr>
          </a:p>
        </p:txBody>
      </p:sp>
      <p:pic>
        <p:nvPicPr>
          <p:cNvPr id="5" name="图片 4"/>
          <p:cNvPicPr>
            <a:picLocks noChangeAspect="1"/>
          </p:cNvPicPr>
          <p:nvPr/>
        </p:nvPicPr>
        <p:blipFill>
          <a:blip r:embed="rId9"/>
          <a:stretch>
            <a:fillRect/>
          </a:stretch>
        </p:blipFill>
        <p:spPr>
          <a:xfrm>
            <a:off x="1844675" y="2835910"/>
            <a:ext cx="3990340" cy="3202940"/>
          </a:xfrm>
          <a:prstGeom prst="rect">
            <a:avLst/>
          </a:prstGeom>
        </p:spPr>
      </p:pic>
      <p:pic>
        <p:nvPicPr>
          <p:cNvPr id="8" name="图片 7"/>
          <p:cNvPicPr>
            <a:picLocks noChangeAspect="1"/>
          </p:cNvPicPr>
          <p:nvPr/>
        </p:nvPicPr>
        <p:blipFill>
          <a:blip r:embed="rId10"/>
          <a:stretch>
            <a:fillRect/>
          </a:stretch>
        </p:blipFill>
        <p:spPr>
          <a:xfrm>
            <a:off x="7026275" y="2758440"/>
            <a:ext cx="3992228" cy="32040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0" y="-254"/>
            <a:ext cx="12192000" cy="6845807"/>
          </a:xfrm>
          <a:prstGeom prst="rect">
            <a:avLst/>
          </a:prstGeom>
        </p:spPr>
      </p:pic>
      <p:pic>
        <p:nvPicPr>
          <p:cNvPr id="38" name="图片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7515"/>
            <a:ext cx="12192000" cy="990600"/>
          </a:xfrm>
          <a:prstGeom prst="rect">
            <a:avLst/>
          </a:prstGeom>
        </p:spPr>
      </p:pic>
      <p:sp>
        <p:nvSpPr>
          <p:cNvPr id="20" name="@这不是阿燊"/>
          <p:cNvSpPr/>
          <p:nvPr>
            <p:custDataLst>
              <p:tags r:id="rId3"/>
            </p:custDataLst>
          </p:nvPr>
        </p:nvSpPr>
        <p:spPr>
          <a:xfrm>
            <a:off x="4647565" y="1233170"/>
            <a:ext cx="2754630" cy="593725"/>
          </a:xfrm>
          <a:prstGeom prst="rect">
            <a:avLst/>
          </a:prstGeom>
          <a:solidFill>
            <a:srgbClr val="E62C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施工工地管控要求</a:t>
            </a:r>
            <a:endParaRPr kumimoji="0" lang="zh-CN" altLang="en-US" sz="24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22" name="文本框 21"/>
          <p:cNvSpPr txBox="1"/>
          <p:nvPr>
            <p:custDataLst>
              <p:tags r:id="rId4"/>
            </p:custDataLst>
          </p:nvPr>
        </p:nvSpPr>
        <p:spPr>
          <a:xfrm>
            <a:off x="392430" y="1914525"/>
            <a:ext cx="11135995" cy="3865245"/>
          </a:xfrm>
          <a:prstGeom prst="rect">
            <a:avLst/>
          </a:prstGeom>
          <a:noFill/>
          <a:ln w="28575">
            <a:solidFill>
              <a:srgbClr val="FF0000"/>
            </a:solidFill>
            <a:prstDash val="lgDash"/>
          </a:ln>
        </p:spPr>
        <p:txBody>
          <a:bodyPr wrap="square">
            <a:noAutofit/>
          </a:bodyPr>
          <a:lstStyle/>
          <a:p>
            <a:pPr indent="464185" algn="just" fontAlgn="auto">
              <a:lnSpc>
                <a:spcPct val="150000"/>
              </a:lnSpc>
              <a:buFont typeface="Wingdings" panose="05000000000000000000" pitchFamily="2" charset="2"/>
              <a:buChar char="Ø"/>
            </a:pPr>
            <a:r>
              <a:rPr sz="2800" kern="100" dirty="0">
                <a:latin typeface="微软雅黑" panose="020B0503020204020204" charset="-122"/>
                <a:ea typeface="微软雅黑" panose="020B0503020204020204" charset="-122"/>
              </a:rPr>
              <a:t>各施工工地在预警响应期间，除要确保落实依法应当</a:t>
            </a:r>
            <a:r>
              <a:rPr sz="2800" b="1" kern="100" dirty="0">
                <a:solidFill>
                  <a:srgbClr val="FF0000"/>
                </a:solidFill>
                <a:latin typeface="微软雅黑" panose="020B0503020204020204" charset="-122"/>
                <a:ea typeface="微软雅黑" panose="020B0503020204020204" charset="-122"/>
              </a:rPr>
              <a:t>禁止</a:t>
            </a:r>
            <a:r>
              <a:rPr sz="2800" kern="100" dirty="0">
                <a:latin typeface="微软雅黑" panose="020B0503020204020204" charset="-122"/>
                <a:ea typeface="微软雅黑" panose="020B0503020204020204" charset="-122"/>
              </a:rPr>
              <a:t>的</a:t>
            </a:r>
            <a:r>
              <a:rPr sz="2800" b="1" kern="100" dirty="0">
                <a:solidFill>
                  <a:srgbClr val="FF0000"/>
                </a:solidFill>
                <a:latin typeface="微软雅黑" panose="020B0503020204020204" charset="-122"/>
                <a:ea typeface="微软雅黑" panose="020B0503020204020204" charset="-122"/>
              </a:rPr>
              <a:t>土石方作业</a:t>
            </a:r>
            <a:r>
              <a:rPr sz="2800" kern="100" dirty="0">
                <a:latin typeface="微软雅黑" panose="020B0503020204020204" charset="-122"/>
                <a:ea typeface="微软雅黑" panose="020B0503020204020204" charset="-122"/>
              </a:rPr>
              <a:t>、</a:t>
            </a:r>
            <a:r>
              <a:rPr sz="2800" b="1" kern="100" dirty="0">
                <a:solidFill>
                  <a:srgbClr val="FF0000"/>
                </a:solidFill>
                <a:latin typeface="微软雅黑" panose="020B0503020204020204" charset="-122"/>
                <a:ea typeface="微软雅黑" panose="020B0503020204020204" charset="-122"/>
              </a:rPr>
              <a:t>建筑拆除</a:t>
            </a:r>
            <a:r>
              <a:rPr sz="2800" kern="100" dirty="0">
                <a:latin typeface="微软雅黑" panose="020B0503020204020204" charset="-122"/>
                <a:ea typeface="微软雅黑" panose="020B0503020204020204" charset="-122"/>
              </a:rPr>
              <a:t>、</a:t>
            </a:r>
            <a:r>
              <a:rPr sz="2800" b="1" kern="100" dirty="0">
                <a:solidFill>
                  <a:srgbClr val="FF0000"/>
                </a:solidFill>
                <a:latin typeface="微软雅黑" panose="020B0503020204020204" charset="-122"/>
                <a:ea typeface="微软雅黑" panose="020B0503020204020204" charset="-122"/>
              </a:rPr>
              <a:t>喷涂粉刷</a:t>
            </a:r>
            <a:r>
              <a:rPr sz="2800" kern="100" dirty="0">
                <a:latin typeface="微软雅黑" panose="020B0503020204020204" charset="-122"/>
                <a:ea typeface="微软雅黑" panose="020B0503020204020204" charset="-122"/>
              </a:rPr>
              <a:t>、</a:t>
            </a:r>
            <a:r>
              <a:rPr sz="2800" b="1" kern="100" dirty="0">
                <a:solidFill>
                  <a:srgbClr val="FF0000"/>
                </a:solidFill>
                <a:latin typeface="微软雅黑" panose="020B0503020204020204" charset="-122"/>
                <a:ea typeface="微软雅黑" panose="020B0503020204020204" charset="-122"/>
              </a:rPr>
              <a:t>护坡喷浆</a:t>
            </a:r>
            <a:r>
              <a:rPr sz="2800" kern="100" dirty="0">
                <a:latin typeface="微软雅黑" panose="020B0503020204020204" charset="-122"/>
                <a:ea typeface="微软雅黑" panose="020B0503020204020204" charset="-122"/>
              </a:rPr>
              <a:t>、</a:t>
            </a:r>
            <a:r>
              <a:rPr sz="2800" b="1" kern="100" dirty="0">
                <a:solidFill>
                  <a:srgbClr val="FF0000"/>
                </a:solidFill>
                <a:latin typeface="微软雅黑" panose="020B0503020204020204" charset="-122"/>
                <a:ea typeface="微软雅黑" panose="020B0503020204020204" charset="-122"/>
              </a:rPr>
              <a:t>沥青摊铺</a:t>
            </a:r>
            <a:r>
              <a:rPr sz="2800" kern="100" dirty="0">
                <a:latin typeface="微软雅黑" panose="020B0503020204020204" charset="-122"/>
                <a:ea typeface="微软雅黑" panose="020B0503020204020204" charset="-122"/>
              </a:rPr>
              <a:t>、</a:t>
            </a:r>
            <a:r>
              <a:rPr sz="2800" b="1" kern="100" dirty="0">
                <a:solidFill>
                  <a:srgbClr val="FF0000"/>
                </a:solidFill>
                <a:latin typeface="微软雅黑" panose="020B0503020204020204" charset="-122"/>
                <a:ea typeface="微软雅黑" panose="020B0503020204020204" charset="-122"/>
              </a:rPr>
              <a:t>露天防水</a:t>
            </a:r>
            <a:r>
              <a:rPr sz="2800" kern="100" dirty="0">
                <a:latin typeface="微软雅黑" panose="020B0503020204020204" charset="-122"/>
                <a:ea typeface="微软雅黑" panose="020B0503020204020204" charset="-122"/>
              </a:rPr>
              <a:t>、</a:t>
            </a:r>
            <a:r>
              <a:rPr sz="2800" b="1" kern="100" dirty="0">
                <a:solidFill>
                  <a:srgbClr val="FF0000"/>
                </a:solidFill>
                <a:latin typeface="微软雅黑" panose="020B0503020204020204" charset="-122"/>
                <a:ea typeface="微软雅黑" panose="020B0503020204020204" charset="-122"/>
              </a:rPr>
              <a:t>道路划线</a:t>
            </a:r>
            <a:r>
              <a:rPr sz="2800" kern="100" dirty="0">
                <a:latin typeface="微软雅黑" panose="020B0503020204020204" charset="-122"/>
                <a:ea typeface="微软雅黑" panose="020B0503020204020204" charset="-122"/>
              </a:rPr>
              <a:t>等作业外。务必确保施工工地各项</a:t>
            </a:r>
            <a:r>
              <a:rPr sz="2800" b="1" kern="100" dirty="0">
                <a:solidFill>
                  <a:srgbClr val="FF0000"/>
                </a:solidFill>
                <a:latin typeface="微软雅黑" panose="020B0503020204020204" charset="-122"/>
                <a:ea typeface="微软雅黑" panose="020B0503020204020204" charset="-122"/>
              </a:rPr>
              <a:t>抑尘措施</a:t>
            </a:r>
            <a:r>
              <a:rPr sz="2800" kern="100" dirty="0">
                <a:latin typeface="微软雅黑" panose="020B0503020204020204" charset="-122"/>
                <a:ea typeface="微软雅黑" panose="020B0503020204020204" charset="-122"/>
              </a:rPr>
              <a:t>、</a:t>
            </a:r>
            <a:r>
              <a:rPr sz="2800" b="1" kern="100" dirty="0">
                <a:solidFill>
                  <a:srgbClr val="FF0000"/>
                </a:solidFill>
                <a:latin typeface="微软雅黑" panose="020B0503020204020204" charset="-122"/>
                <a:ea typeface="微软雅黑" panose="020B0503020204020204" charset="-122"/>
              </a:rPr>
              <a:t>车辆和非道路移动机械使用达标</a:t>
            </a:r>
            <a:r>
              <a:rPr sz="2800" kern="100" dirty="0">
                <a:latin typeface="微软雅黑" panose="020B0503020204020204" charset="-122"/>
                <a:ea typeface="微软雅黑" panose="020B0503020204020204" charset="-122"/>
              </a:rPr>
              <a:t>。对不落实响应的，有关执法部门必须依法处罚到位。对驻保的央企、国企反复出现问题的，市生态办将直接</a:t>
            </a:r>
            <a:r>
              <a:rPr sz="2800" b="1" kern="100" dirty="0">
                <a:solidFill>
                  <a:srgbClr val="FF0000"/>
                </a:solidFill>
                <a:latin typeface="微软雅黑" panose="020B0503020204020204" charset="-122"/>
                <a:ea typeface="微软雅黑" panose="020B0503020204020204" charset="-122"/>
              </a:rPr>
              <a:t>向其总部纪委发函</a:t>
            </a:r>
            <a:r>
              <a:rPr sz="2800" kern="100" dirty="0">
                <a:latin typeface="微软雅黑" panose="020B0503020204020204" charset="-122"/>
                <a:ea typeface="微软雅黑" panose="020B0503020204020204" charset="-122"/>
              </a:rPr>
              <a:t>，要求</a:t>
            </a:r>
            <a:r>
              <a:rPr sz="2800" b="1" kern="100" dirty="0">
                <a:solidFill>
                  <a:srgbClr val="FF0000"/>
                </a:solidFill>
                <a:latin typeface="微软雅黑" panose="020B0503020204020204" charset="-122"/>
                <a:ea typeface="微软雅黑" panose="020B0503020204020204" charset="-122"/>
              </a:rPr>
              <a:t>问责</a:t>
            </a:r>
            <a:r>
              <a:rPr sz="2800" kern="100" dirty="0">
                <a:latin typeface="微软雅黑" panose="020B0503020204020204" charset="-122"/>
                <a:ea typeface="微软雅黑" panose="020B0503020204020204" charset="-122"/>
              </a:rPr>
              <a:t>保定项目负责人。</a:t>
            </a:r>
            <a:endParaRPr sz="2800" kern="100" dirty="0">
              <a:latin typeface="微软雅黑" panose="020B0503020204020204" charset="-122"/>
              <a:ea typeface="微软雅黑" panose="020B0503020204020204" charset="-122"/>
            </a:endParaRPr>
          </a:p>
        </p:txBody>
      </p:sp>
      <p:sp>
        <p:nvSpPr>
          <p:cNvPr id="2" name="@这不是阿燊"/>
          <p:cNvSpPr/>
          <p:nvPr>
            <p:custDataLst>
              <p:tags r:id="rId5"/>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措施落实和监督检查的监管体系</a:t>
            </a:r>
            <a:endParaRPr lang="zh-CN" sz="2000" dirty="0" smtClean="0">
              <a:solidFill>
                <a:schemeClr val="bg1"/>
              </a:solidFill>
              <a:latin typeface="微软雅黑" panose="020B0503020204020204" charset="-122"/>
              <a:ea typeface="微软雅黑" panose="020B0503020204020204" charset="-122"/>
              <a:sym typeface="+mn-e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0" y="-254"/>
            <a:ext cx="12192000" cy="6845807"/>
          </a:xfrm>
          <a:prstGeom prst="rect">
            <a:avLst/>
          </a:prstGeom>
        </p:spPr>
      </p:pic>
      <p:pic>
        <p:nvPicPr>
          <p:cNvPr id="38" name="图片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7515"/>
            <a:ext cx="12192000" cy="990600"/>
          </a:xfrm>
          <a:prstGeom prst="rect">
            <a:avLst/>
          </a:prstGeom>
        </p:spPr>
      </p:pic>
      <p:sp>
        <p:nvSpPr>
          <p:cNvPr id="20" name="@这不是阿燊"/>
          <p:cNvSpPr/>
          <p:nvPr>
            <p:custDataLst>
              <p:tags r:id="rId3"/>
            </p:custDataLst>
          </p:nvPr>
        </p:nvSpPr>
        <p:spPr>
          <a:xfrm>
            <a:off x="4647565" y="1233170"/>
            <a:ext cx="2431415" cy="593725"/>
          </a:xfrm>
          <a:prstGeom prst="rect">
            <a:avLst/>
          </a:prstGeom>
          <a:solidFill>
            <a:srgbClr val="E62C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（三）道路保洁</a:t>
            </a:r>
            <a:endParaRPr kumimoji="0" lang="zh-CN" altLang="en-US" sz="24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22" name="文本框 21"/>
          <p:cNvSpPr txBox="1"/>
          <p:nvPr>
            <p:custDataLst>
              <p:tags r:id="rId4"/>
            </p:custDataLst>
          </p:nvPr>
        </p:nvSpPr>
        <p:spPr>
          <a:xfrm>
            <a:off x="392430" y="1914525"/>
            <a:ext cx="11135995" cy="4077335"/>
          </a:xfrm>
          <a:prstGeom prst="rect">
            <a:avLst/>
          </a:prstGeom>
          <a:noFill/>
          <a:ln w="28575">
            <a:solidFill>
              <a:srgbClr val="FF0000"/>
            </a:solidFill>
            <a:prstDash val="lgDash"/>
          </a:ln>
        </p:spPr>
        <p:txBody>
          <a:bodyPr wrap="square">
            <a:noAutofit/>
          </a:bodyPr>
          <a:lstStyle/>
          <a:p>
            <a:pPr indent="464185" algn="just" fontAlgn="auto">
              <a:lnSpc>
                <a:spcPct val="150000"/>
              </a:lnSpc>
              <a:buFont typeface="Wingdings" panose="05000000000000000000" pitchFamily="2" charset="2"/>
              <a:buChar char="Ø"/>
            </a:pPr>
            <a:r>
              <a:rPr sz="2400" kern="100" dirty="0">
                <a:latin typeface="微软雅黑" panose="020B0503020204020204" charset="-122"/>
                <a:ea typeface="微软雅黑" panose="020B0503020204020204" charset="-122"/>
              </a:rPr>
              <a:t>10月份预警期间，对我市</a:t>
            </a:r>
            <a:r>
              <a:rPr sz="2400" b="1" kern="100" dirty="0">
                <a:solidFill>
                  <a:srgbClr val="FF0000"/>
                </a:solidFill>
                <a:latin typeface="微软雅黑" panose="020B0503020204020204" charset="-122"/>
                <a:ea typeface="微软雅黑" panose="020B0503020204020204" charset="-122"/>
              </a:rPr>
              <a:t>各国控站点合围区域</a:t>
            </a:r>
            <a:r>
              <a:rPr sz="2400" kern="100" dirty="0">
                <a:latin typeface="微软雅黑" panose="020B0503020204020204" charset="-122"/>
                <a:ea typeface="微软雅黑" panose="020B0503020204020204" charset="-122"/>
              </a:rPr>
              <a:t>及</a:t>
            </a:r>
            <a:r>
              <a:rPr sz="2400" b="1" kern="100" dirty="0">
                <a:solidFill>
                  <a:srgbClr val="FF0000"/>
                </a:solidFill>
                <a:latin typeface="微软雅黑" panose="020B0503020204020204" charset="-122"/>
                <a:ea typeface="微软雅黑" panose="020B0503020204020204" charset="-122"/>
              </a:rPr>
              <a:t>国省干道</a:t>
            </a:r>
            <a:r>
              <a:rPr sz="2400" kern="100" dirty="0">
                <a:latin typeface="微软雅黑" panose="020B0503020204020204" charset="-122"/>
                <a:ea typeface="微软雅黑" panose="020B0503020204020204" charset="-122"/>
              </a:rPr>
              <a:t>开展道路积尘负荷走航。城市道路积尘负荷</a:t>
            </a:r>
            <a:r>
              <a:rPr sz="2400" kern="100" dirty="0">
                <a:solidFill>
                  <a:schemeClr val="tx1"/>
                </a:solidFill>
                <a:latin typeface="微软雅黑" panose="020B0503020204020204" charset="-122"/>
                <a:ea typeface="微软雅黑" panose="020B0503020204020204" charset="-122"/>
              </a:rPr>
              <a:t>均值为0.83g/m</a:t>
            </a:r>
            <a:r>
              <a:rPr sz="2400" kern="100" baseline="30000" dirty="0">
                <a:solidFill>
                  <a:schemeClr val="tx1"/>
                </a:solidFill>
                <a:latin typeface="微软雅黑" panose="020B0503020204020204" charset="-122"/>
                <a:ea typeface="微软雅黑" panose="020B0503020204020204" charset="-122"/>
              </a:rPr>
              <a:t>2</a:t>
            </a:r>
            <a:r>
              <a:rPr sz="2400" kern="100" dirty="0">
                <a:latin typeface="微软雅黑" panose="020B0503020204020204" charset="-122"/>
                <a:ea typeface="微软雅黑" panose="020B0503020204020204" charset="-122"/>
              </a:rPr>
              <a:t>（走航标准0.3g/m</a:t>
            </a:r>
            <a:r>
              <a:rPr sz="2400" kern="100" baseline="30000" dirty="0">
                <a:latin typeface="微软雅黑" panose="020B0503020204020204" charset="-122"/>
                <a:ea typeface="微软雅黑" panose="020B0503020204020204" charset="-122"/>
              </a:rPr>
              <a:t>2</a:t>
            </a:r>
            <a:r>
              <a:rPr sz="2400" kern="100" dirty="0">
                <a:latin typeface="微软雅黑" panose="020B0503020204020204" charset="-122"/>
                <a:ea typeface="微软雅黑" panose="020B0503020204020204" charset="-122"/>
              </a:rPr>
              <a:t>）。积尘负荷最高的3条道路依次为：</a:t>
            </a:r>
            <a:r>
              <a:rPr sz="2400" b="1" kern="100" dirty="0">
                <a:solidFill>
                  <a:srgbClr val="FF0000"/>
                </a:solidFill>
                <a:latin typeface="微软雅黑" panose="020B0503020204020204" charset="-122"/>
                <a:ea typeface="微软雅黑" panose="020B0503020204020204" charset="-122"/>
              </a:rPr>
              <a:t>双鹰农机天威西路</a:t>
            </a:r>
            <a:r>
              <a:rPr sz="2400" kern="100" dirty="0">
                <a:latin typeface="微软雅黑" panose="020B0503020204020204" charset="-122"/>
                <a:ea typeface="微软雅黑" panose="020B0503020204020204" charset="-122"/>
              </a:rPr>
              <a:t>（2.67g/m</a:t>
            </a:r>
            <a:r>
              <a:rPr sz="2400" kern="100" baseline="30000" dirty="0">
                <a:latin typeface="微软雅黑" panose="020B0503020204020204" charset="-122"/>
                <a:ea typeface="微软雅黑" panose="020B0503020204020204" charset="-122"/>
              </a:rPr>
              <a:t>2</a:t>
            </a:r>
            <a:r>
              <a:rPr sz="2400" kern="100" dirty="0">
                <a:latin typeface="微软雅黑" panose="020B0503020204020204" charset="-122"/>
                <a:ea typeface="微软雅黑" panose="020B0503020204020204" charset="-122"/>
              </a:rPr>
              <a:t>），</a:t>
            </a:r>
            <a:r>
              <a:rPr sz="2400" b="1" kern="100" dirty="0">
                <a:solidFill>
                  <a:srgbClr val="FF0000"/>
                </a:solidFill>
                <a:latin typeface="微软雅黑" panose="020B0503020204020204" charset="-122"/>
                <a:ea typeface="微软雅黑" panose="020B0503020204020204" charset="-122"/>
              </a:rPr>
              <a:t>双鹰农机汇云街</a:t>
            </a:r>
            <a:r>
              <a:rPr sz="2400" kern="100" dirty="0">
                <a:latin typeface="微软雅黑" panose="020B0503020204020204" charset="-122"/>
                <a:ea typeface="微软雅黑" panose="020B0503020204020204" charset="-122"/>
              </a:rPr>
              <a:t>（2.55g/m</a:t>
            </a:r>
            <a:r>
              <a:rPr sz="2400" kern="100" baseline="30000" dirty="0">
                <a:latin typeface="微软雅黑" panose="020B0503020204020204" charset="-122"/>
                <a:ea typeface="微软雅黑" panose="020B0503020204020204" charset="-122"/>
              </a:rPr>
              <a:t>2</a:t>
            </a:r>
            <a:r>
              <a:rPr sz="2400" kern="100" dirty="0">
                <a:latin typeface="微软雅黑" panose="020B0503020204020204" charset="-122"/>
                <a:ea typeface="微软雅黑" panose="020B0503020204020204" charset="-122"/>
              </a:rPr>
              <a:t>），</a:t>
            </a:r>
            <a:r>
              <a:rPr sz="2400" b="1" kern="100" dirty="0">
                <a:solidFill>
                  <a:srgbClr val="FF0000"/>
                </a:solidFill>
                <a:latin typeface="微软雅黑" panose="020B0503020204020204" charset="-122"/>
                <a:ea typeface="微软雅黑" panose="020B0503020204020204" charset="-122"/>
              </a:rPr>
              <a:t>地表水厂农科路</a:t>
            </a:r>
            <a:r>
              <a:rPr sz="2400" kern="100" dirty="0">
                <a:latin typeface="微软雅黑" panose="020B0503020204020204" charset="-122"/>
                <a:ea typeface="微软雅黑" panose="020B0503020204020204" charset="-122"/>
              </a:rPr>
              <a:t>（1.65g/m</a:t>
            </a:r>
            <a:r>
              <a:rPr sz="2400" kern="100" baseline="30000" dirty="0">
                <a:latin typeface="微软雅黑" panose="020B0503020204020204" charset="-122"/>
                <a:ea typeface="微软雅黑" panose="020B0503020204020204" charset="-122"/>
              </a:rPr>
              <a:t>2</a:t>
            </a:r>
            <a:r>
              <a:rPr sz="2400" kern="100" dirty="0">
                <a:latin typeface="微软雅黑" panose="020B0503020204020204" charset="-122"/>
                <a:ea typeface="微软雅黑" panose="020B0503020204020204" charset="-122"/>
              </a:rPr>
              <a:t>），对站点具有严重的近源传输影响。国省干道积尘负荷均值为0.93g/m</a:t>
            </a:r>
            <a:r>
              <a:rPr sz="2400" kern="100" baseline="30000" dirty="0">
                <a:latin typeface="微软雅黑" panose="020B0503020204020204" charset="-122"/>
                <a:ea typeface="微软雅黑" panose="020B0503020204020204" charset="-122"/>
              </a:rPr>
              <a:t>2</a:t>
            </a:r>
            <a:r>
              <a:rPr sz="2400" kern="100" dirty="0">
                <a:latin typeface="微软雅黑" panose="020B0503020204020204" charset="-122"/>
                <a:ea typeface="微软雅黑" panose="020B0503020204020204" charset="-122"/>
              </a:rPr>
              <a:t>（走航标准0.6g/m</a:t>
            </a:r>
            <a:r>
              <a:rPr sz="2400" kern="100" baseline="30000" dirty="0">
                <a:latin typeface="微软雅黑" panose="020B0503020204020204" charset="-122"/>
                <a:ea typeface="微软雅黑" panose="020B0503020204020204" charset="-122"/>
              </a:rPr>
              <a:t>2</a:t>
            </a:r>
            <a:r>
              <a:rPr sz="2400" kern="100" dirty="0">
                <a:latin typeface="微软雅黑" panose="020B0503020204020204" charset="-122"/>
                <a:ea typeface="微软雅黑" panose="020B0503020204020204" charset="-122"/>
              </a:rPr>
              <a:t>）。3条道路高于全市均值，分别为：</a:t>
            </a:r>
            <a:r>
              <a:rPr sz="2400" b="1" kern="100" dirty="0">
                <a:solidFill>
                  <a:srgbClr val="FF0000"/>
                </a:solidFill>
                <a:latin typeface="微软雅黑" panose="020B0503020204020204" charset="-122"/>
                <a:ea typeface="微软雅黑" panose="020B0503020204020204" charset="-122"/>
              </a:rPr>
              <a:t>G240(朝阳南大街至莲池南大街段)</a:t>
            </a:r>
            <a:r>
              <a:rPr sz="2400" kern="100" dirty="0">
                <a:latin typeface="微软雅黑" panose="020B0503020204020204" charset="-122"/>
                <a:ea typeface="微软雅黑" panose="020B0503020204020204" charset="-122"/>
              </a:rPr>
              <a:t> 0.98g/m</a:t>
            </a:r>
            <a:r>
              <a:rPr sz="2400" kern="100" baseline="30000" dirty="0">
                <a:latin typeface="微软雅黑" panose="020B0503020204020204" charset="-122"/>
                <a:ea typeface="微软雅黑" panose="020B0503020204020204" charset="-122"/>
              </a:rPr>
              <a:t>2</a:t>
            </a:r>
            <a:r>
              <a:rPr sz="2400" kern="100" dirty="0">
                <a:latin typeface="微软雅黑" panose="020B0503020204020204" charset="-122"/>
                <a:ea typeface="微软雅黑" panose="020B0503020204020204" charset="-122"/>
              </a:rPr>
              <a:t>、</a:t>
            </a:r>
            <a:r>
              <a:rPr sz="2400" b="1" kern="100" dirty="0">
                <a:solidFill>
                  <a:srgbClr val="FF0000"/>
                </a:solidFill>
                <a:latin typeface="微软雅黑" panose="020B0503020204020204" charset="-122"/>
                <a:ea typeface="微软雅黑" panose="020B0503020204020204" charset="-122"/>
              </a:rPr>
              <a:t>S331（京港澳赵庄桥至石桥养护中心）</a:t>
            </a:r>
            <a:r>
              <a:rPr sz="2400" kern="100" dirty="0">
                <a:latin typeface="微软雅黑" panose="020B0503020204020204" charset="-122"/>
                <a:ea typeface="微软雅黑" panose="020B0503020204020204" charset="-122"/>
              </a:rPr>
              <a:t>1.62g/m</a:t>
            </a:r>
            <a:r>
              <a:rPr sz="2400" kern="100" baseline="30000" dirty="0">
                <a:latin typeface="微软雅黑" panose="020B0503020204020204" charset="-122"/>
                <a:ea typeface="微软雅黑" panose="020B0503020204020204" charset="-122"/>
              </a:rPr>
              <a:t>2</a:t>
            </a:r>
            <a:r>
              <a:rPr sz="2400" kern="100" dirty="0">
                <a:latin typeface="微软雅黑" panose="020B0503020204020204" charset="-122"/>
                <a:ea typeface="微软雅黑" panose="020B0503020204020204" charset="-122"/>
              </a:rPr>
              <a:t>、</a:t>
            </a:r>
            <a:r>
              <a:rPr sz="2400" b="1" kern="100" dirty="0">
                <a:solidFill>
                  <a:srgbClr val="FF0000"/>
                </a:solidFill>
                <a:latin typeface="微软雅黑" panose="020B0503020204020204" charset="-122"/>
                <a:ea typeface="微软雅黑" panose="020B0503020204020204" charset="-122"/>
              </a:rPr>
              <a:t>G107（刘伶路口至北三环段）</a:t>
            </a:r>
            <a:r>
              <a:rPr sz="2400" kern="100" dirty="0">
                <a:latin typeface="微软雅黑" panose="020B0503020204020204" charset="-122"/>
                <a:ea typeface="微软雅黑" panose="020B0503020204020204" charset="-122"/>
              </a:rPr>
              <a:t>1.28g/m</a:t>
            </a:r>
            <a:r>
              <a:rPr sz="2400" kern="100" baseline="30000" dirty="0">
                <a:latin typeface="微软雅黑" panose="020B0503020204020204" charset="-122"/>
                <a:ea typeface="微软雅黑" panose="020B0503020204020204" charset="-122"/>
              </a:rPr>
              <a:t>2</a:t>
            </a:r>
            <a:endParaRPr sz="2400" kern="100" baseline="30000" dirty="0">
              <a:latin typeface="微软雅黑" panose="020B0503020204020204" charset="-122"/>
              <a:ea typeface="微软雅黑" panose="020B0503020204020204" charset="-122"/>
            </a:endParaRPr>
          </a:p>
        </p:txBody>
      </p:sp>
      <p:sp>
        <p:nvSpPr>
          <p:cNvPr id="2" name="@这不是阿燊"/>
          <p:cNvSpPr/>
          <p:nvPr>
            <p:custDataLst>
              <p:tags r:id="rId5"/>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措施落实和监督检查的监管体系</a:t>
            </a:r>
            <a:endParaRPr lang="zh-CN" sz="2000" dirty="0" smtClean="0">
              <a:solidFill>
                <a:schemeClr val="bg1"/>
              </a:solidFill>
              <a:latin typeface="微软雅黑" panose="020B0503020204020204" charset="-122"/>
              <a:ea typeface="微软雅黑" panose="020B0503020204020204" charset="-122"/>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81025" y="237490"/>
            <a:ext cx="1496060" cy="521970"/>
          </a:xfrm>
          <a:prstGeom prst="rect">
            <a:avLst/>
          </a:prstGeom>
          <a:noFill/>
        </p:spPr>
        <p:txBody>
          <a:bodyPr wrap="square" rtlCol="0">
            <a:spAutoFit/>
            <a:scene3d>
              <a:camera prst="orthographicFront"/>
              <a:lightRig rig="threePt" dir="t"/>
            </a:scene3d>
          </a:bodyPr>
          <a:p>
            <a:r>
              <a:rPr lang="zh-CN" altLang="en-US" sz="2800">
                <a:ln w="22225">
                  <a:solidFill>
                    <a:schemeClr val="accent2"/>
                  </a:solidFill>
                  <a:prstDash val="solid"/>
                </a:ln>
                <a:solidFill>
                  <a:schemeClr val="accent2">
                    <a:lumMod val="40000"/>
                    <a:lumOff val="60000"/>
                  </a:schemeClr>
                </a:solidFill>
                <a:effectLst/>
              </a:rPr>
              <a:t>前</a:t>
            </a:r>
            <a:r>
              <a:rPr lang="en-US" altLang="zh-CN" sz="2800">
                <a:ln w="22225">
                  <a:solidFill>
                    <a:schemeClr val="accent2"/>
                  </a:solidFill>
                  <a:prstDash val="solid"/>
                </a:ln>
                <a:solidFill>
                  <a:schemeClr val="accent2">
                    <a:lumMod val="40000"/>
                    <a:lumOff val="60000"/>
                  </a:schemeClr>
                </a:solidFill>
                <a:effectLst/>
              </a:rPr>
              <a:t>  </a:t>
            </a:r>
            <a:r>
              <a:rPr lang="zh-CN" altLang="en-US" sz="2800">
                <a:ln w="22225">
                  <a:solidFill>
                    <a:schemeClr val="accent2"/>
                  </a:solidFill>
                  <a:prstDash val="solid"/>
                </a:ln>
                <a:solidFill>
                  <a:schemeClr val="accent2">
                    <a:lumMod val="40000"/>
                    <a:lumOff val="60000"/>
                  </a:schemeClr>
                </a:solidFill>
                <a:effectLst/>
              </a:rPr>
              <a:t>言</a:t>
            </a:r>
            <a:endParaRPr lang="zh-CN" altLang="en-US" sz="2800">
              <a:ln w="22225">
                <a:solidFill>
                  <a:schemeClr val="accent2"/>
                </a:solidFill>
                <a:prstDash val="solid"/>
              </a:ln>
              <a:solidFill>
                <a:schemeClr val="accent2">
                  <a:lumMod val="40000"/>
                  <a:lumOff val="60000"/>
                </a:schemeClr>
              </a:solidFill>
              <a:effectLst/>
            </a:endParaRPr>
          </a:p>
        </p:txBody>
      </p:sp>
      <p:sp>
        <p:nvSpPr>
          <p:cNvPr id="9" name="文本框 8"/>
          <p:cNvSpPr txBox="1"/>
          <p:nvPr/>
        </p:nvSpPr>
        <p:spPr>
          <a:xfrm>
            <a:off x="4462780" y="360680"/>
            <a:ext cx="5827395" cy="398780"/>
          </a:xfrm>
          <a:prstGeom prst="rect">
            <a:avLst/>
          </a:prstGeom>
        </p:spPr>
        <p:txBody>
          <a:bodyPr wrap="square">
            <a:spAutoFit/>
          </a:bodyPr>
          <a:p>
            <a:pPr defTabSz="266700"/>
            <a:r>
              <a:rPr lang="zh-CN" sz="2000" b="1">
                <a:solidFill>
                  <a:schemeClr val="tx1"/>
                </a:solidFill>
                <a:effectLst>
                  <a:outerShdw blurRad="38100" dist="19050" dir="2700000" algn="tl" rotWithShape="0">
                    <a:schemeClr val="dk1">
                      <a:alpha val="40000"/>
                    </a:schemeClr>
                  </a:outerShdw>
                </a:effectLst>
                <a:ea typeface="仿宋_GB2312" panose="02010609030101010101" pitchFamily="49" charset="-122"/>
              </a:rPr>
              <a:t>重污染天气应对关乎国家法律的执行</a:t>
            </a:r>
            <a:endParaRPr lang="zh-CN" sz="2000" b="1">
              <a:solidFill>
                <a:schemeClr val="tx1"/>
              </a:solidFill>
              <a:effectLst>
                <a:outerShdw blurRad="38100" dist="19050" dir="2700000" algn="tl" rotWithShape="0">
                  <a:schemeClr val="dk1">
                    <a:alpha val="40000"/>
                  </a:schemeClr>
                </a:outerShdw>
              </a:effectLst>
              <a:ea typeface="仿宋_GB2312" panose="02010609030101010101" pitchFamily="49" charset="-122"/>
            </a:endParaRPr>
          </a:p>
        </p:txBody>
      </p:sp>
      <p:pic>
        <p:nvPicPr>
          <p:cNvPr id="10" name="图片 9"/>
          <p:cNvPicPr/>
          <p:nvPr/>
        </p:nvPicPr>
        <p:blipFill>
          <a:blip r:embed="rId1"/>
          <a:stretch>
            <a:fillRect/>
          </a:stretch>
        </p:blipFill>
        <p:spPr>
          <a:xfrm>
            <a:off x="144145" y="1217930"/>
            <a:ext cx="3429000" cy="3429000"/>
          </a:xfrm>
          <a:prstGeom prst="rect">
            <a:avLst/>
          </a:prstGeom>
        </p:spPr>
      </p:pic>
      <p:pic>
        <p:nvPicPr>
          <p:cNvPr id="11" name="图片 10"/>
          <p:cNvPicPr>
            <a:picLocks noChangeAspect="1"/>
          </p:cNvPicPr>
          <p:nvPr/>
        </p:nvPicPr>
        <p:blipFill>
          <a:blip r:embed="rId2"/>
          <a:stretch>
            <a:fillRect/>
          </a:stretch>
        </p:blipFill>
        <p:spPr>
          <a:xfrm>
            <a:off x="3156585" y="1217930"/>
            <a:ext cx="3155950" cy="3429000"/>
          </a:xfrm>
          <a:prstGeom prst="rect">
            <a:avLst/>
          </a:prstGeom>
        </p:spPr>
      </p:pic>
      <p:pic>
        <p:nvPicPr>
          <p:cNvPr id="12" name="图片 11"/>
          <p:cNvPicPr>
            <a:picLocks noChangeAspect="1"/>
          </p:cNvPicPr>
          <p:nvPr/>
        </p:nvPicPr>
        <p:blipFill>
          <a:blip r:embed="rId3"/>
          <a:stretch>
            <a:fillRect/>
          </a:stretch>
        </p:blipFill>
        <p:spPr>
          <a:xfrm>
            <a:off x="6311900" y="1314450"/>
            <a:ext cx="5880100" cy="1179830"/>
          </a:xfrm>
          <a:prstGeom prst="rect">
            <a:avLst/>
          </a:prstGeom>
        </p:spPr>
      </p:pic>
      <p:pic>
        <p:nvPicPr>
          <p:cNvPr id="13" name="图片 12"/>
          <p:cNvPicPr>
            <a:picLocks noChangeAspect="1"/>
          </p:cNvPicPr>
          <p:nvPr/>
        </p:nvPicPr>
        <p:blipFill>
          <a:blip r:embed="rId4"/>
          <a:stretch>
            <a:fillRect/>
          </a:stretch>
        </p:blipFill>
        <p:spPr>
          <a:xfrm>
            <a:off x="6312535" y="2494280"/>
            <a:ext cx="5880100" cy="1325880"/>
          </a:xfrm>
          <a:prstGeom prst="rect">
            <a:avLst/>
          </a:prstGeom>
        </p:spPr>
      </p:pic>
      <p:pic>
        <p:nvPicPr>
          <p:cNvPr id="14" name="图片 13"/>
          <p:cNvPicPr>
            <a:picLocks noChangeAspect="1"/>
          </p:cNvPicPr>
          <p:nvPr/>
        </p:nvPicPr>
        <p:blipFill>
          <a:blip r:embed="rId5"/>
          <a:stretch>
            <a:fillRect/>
          </a:stretch>
        </p:blipFill>
        <p:spPr>
          <a:xfrm>
            <a:off x="6311900" y="3820160"/>
            <a:ext cx="5880735" cy="751840"/>
          </a:xfrm>
          <a:prstGeom prst="rect">
            <a:avLst/>
          </a:prstGeom>
        </p:spPr>
      </p:pic>
    </p:spTree>
  </p:cSld>
  <p:clrMapOvr>
    <a:masterClrMapping/>
  </p:clrMapOvr>
  <p:transition spd="slow" advTm="300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0" y="-254"/>
            <a:ext cx="12192000" cy="6845807"/>
          </a:xfrm>
          <a:prstGeom prst="rect">
            <a:avLst/>
          </a:prstGeom>
        </p:spPr>
      </p:pic>
      <p:pic>
        <p:nvPicPr>
          <p:cNvPr id="38" name="图片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7515"/>
            <a:ext cx="12192000" cy="990600"/>
          </a:xfrm>
          <a:prstGeom prst="rect">
            <a:avLst/>
          </a:prstGeom>
        </p:spPr>
      </p:pic>
      <p:sp>
        <p:nvSpPr>
          <p:cNvPr id="20" name="@这不是阿燊"/>
          <p:cNvSpPr/>
          <p:nvPr>
            <p:custDataLst>
              <p:tags r:id="rId3"/>
            </p:custDataLst>
          </p:nvPr>
        </p:nvSpPr>
        <p:spPr>
          <a:xfrm>
            <a:off x="1955800" y="1258570"/>
            <a:ext cx="2431415" cy="593725"/>
          </a:xfrm>
          <a:prstGeom prst="rect">
            <a:avLst/>
          </a:prstGeom>
          <a:solidFill>
            <a:srgbClr val="E62C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（三）道路保洁</a:t>
            </a:r>
            <a:endParaRPr kumimoji="0" lang="zh-CN" altLang="en-US" sz="24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22" name="文本框 21"/>
          <p:cNvSpPr txBox="1"/>
          <p:nvPr>
            <p:custDataLst>
              <p:tags r:id="rId4"/>
            </p:custDataLst>
          </p:nvPr>
        </p:nvSpPr>
        <p:spPr>
          <a:xfrm>
            <a:off x="392430" y="1914525"/>
            <a:ext cx="5558155" cy="3890645"/>
          </a:xfrm>
          <a:prstGeom prst="rect">
            <a:avLst/>
          </a:prstGeom>
          <a:noFill/>
          <a:ln w="28575">
            <a:solidFill>
              <a:srgbClr val="FF0000"/>
            </a:solidFill>
            <a:prstDash val="lgDash"/>
          </a:ln>
        </p:spPr>
        <p:txBody>
          <a:bodyPr wrap="square">
            <a:noAutofit/>
          </a:bodyPr>
          <a:lstStyle/>
          <a:p>
            <a:pPr indent="464185" algn="just" fontAlgn="auto">
              <a:lnSpc>
                <a:spcPct val="150000"/>
              </a:lnSpc>
              <a:buFont typeface="Wingdings" panose="05000000000000000000" pitchFamily="2" charset="2"/>
              <a:buChar char="Ø"/>
            </a:pPr>
            <a:r>
              <a:rPr sz="2800" kern="100" dirty="0">
                <a:latin typeface="微软雅黑" panose="020B0503020204020204" charset="-122"/>
                <a:ea typeface="微软雅黑" panose="020B0503020204020204" charset="-122"/>
              </a:rPr>
              <a:t>我市城区外环道路保洁水平明显差于内部道路，9月份省生态环境厅对我市开展道路积尘负荷走航，西三环尘负荷值高达10.46g/m</a:t>
            </a:r>
            <a:r>
              <a:rPr sz="2800" kern="100" baseline="30000" dirty="0">
                <a:latin typeface="微软雅黑" panose="020B0503020204020204" charset="-122"/>
                <a:ea typeface="微软雅黑" panose="020B0503020204020204" charset="-122"/>
              </a:rPr>
              <a:t>2</a:t>
            </a:r>
            <a:r>
              <a:rPr sz="2800" kern="100" dirty="0">
                <a:latin typeface="微软雅黑" panose="020B0503020204020204" charset="-122"/>
                <a:ea typeface="微软雅黑" panose="020B0503020204020204" charset="-122"/>
              </a:rPr>
              <a:t>、东二环辅路高达11.18g/m</a:t>
            </a:r>
            <a:r>
              <a:rPr sz="2800" kern="100" baseline="30000" dirty="0">
                <a:latin typeface="微软雅黑" panose="020B0503020204020204" charset="-122"/>
                <a:ea typeface="微软雅黑" panose="020B0503020204020204" charset="-122"/>
              </a:rPr>
              <a:t>2</a:t>
            </a:r>
            <a:r>
              <a:rPr sz="2800" kern="100" dirty="0">
                <a:latin typeface="微软雅黑" panose="020B0503020204020204" charset="-122"/>
                <a:ea typeface="微软雅黑" panose="020B0503020204020204" charset="-122"/>
              </a:rPr>
              <a:t>。</a:t>
            </a:r>
            <a:endParaRPr sz="2800" kern="100" dirty="0">
              <a:latin typeface="微软雅黑" panose="020B0503020204020204" charset="-122"/>
              <a:ea typeface="微软雅黑" panose="020B0503020204020204" charset="-122"/>
            </a:endParaRPr>
          </a:p>
        </p:txBody>
      </p:sp>
      <p:sp>
        <p:nvSpPr>
          <p:cNvPr id="2" name="@这不是阿燊"/>
          <p:cNvSpPr/>
          <p:nvPr>
            <p:custDataLst>
              <p:tags r:id="rId5"/>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措施落实和监督检查的监管体系</a:t>
            </a:r>
            <a:endParaRPr lang="zh-CN" sz="2000" dirty="0" smtClean="0">
              <a:solidFill>
                <a:schemeClr val="bg1"/>
              </a:solidFill>
              <a:latin typeface="微软雅黑" panose="020B0503020204020204" charset="-122"/>
              <a:ea typeface="微软雅黑" panose="020B0503020204020204" charset="-122"/>
              <a:sym typeface="+mn-ea"/>
            </a:endParaRPr>
          </a:p>
        </p:txBody>
      </p:sp>
      <p:pic>
        <p:nvPicPr>
          <p:cNvPr id="8" name="图片 7" descr="af0a85dcd911aab08fd8981bef3464d"/>
          <p:cNvPicPr>
            <a:picLocks noChangeAspect="1"/>
          </p:cNvPicPr>
          <p:nvPr/>
        </p:nvPicPr>
        <p:blipFill>
          <a:blip r:embed="rId6"/>
          <a:stretch>
            <a:fillRect/>
          </a:stretch>
        </p:blipFill>
        <p:spPr>
          <a:xfrm>
            <a:off x="7131050" y="702945"/>
            <a:ext cx="4201160" cy="2719705"/>
          </a:xfrm>
          <a:prstGeom prst="rect">
            <a:avLst/>
          </a:prstGeom>
          <a:noFill/>
          <a:ln>
            <a:noFill/>
          </a:ln>
        </p:spPr>
      </p:pic>
      <p:pic>
        <p:nvPicPr>
          <p:cNvPr id="12" name="图片 11" descr="40a5c1eeaf6bc3b4c979b26273c1c72"/>
          <p:cNvPicPr>
            <a:picLocks noChangeAspect="1"/>
          </p:cNvPicPr>
          <p:nvPr/>
        </p:nvPicPr>
        <p:blipFill>
          <a:blip r:embed="rId7"/>
          <a:stretch>
            <a:fillRect/>
          </a:stretch>
        </p:blipFill>
        <p:spPr>
          <a:xfrm>
            <a:off x="7131050" y="3532505"/>
            <a:ext cx="4257040" cy="2818130"/>
          </a:xfrm>
          <a:prstGeom prst="rect">
            <a:avLst/>
          </a:prstGeom>
          <a:noFill/>
          <a:ln>
            <a:noFill/>
          </a:ln>
        </p:spPr>
      </p:pic>
      <p:sp>
        <p:nvSpPr>
          <p:cNvPr id="3" name="文本框 2"/>
          <p:cNvSpPr txBox="1"/>
          <p:nvPr>
            <p:custDataLst>
              <p:tags r:id="rId8"/>
            </p:custDataLst>
          </p:nvPr>
        </p:nvSpPr>
        <p:spPr>
          <a:xfrm>
            <a:off x="392430" y="1914525"/>
            <a:ext cx="5558155" cy="3890645"/>
          </a:xfrm>
          <a:prstGeom prst="rect">
            <a:avLst/>
          </a:prstGeom>
          <a:noFill/>
          <a:ln w="28575">
            <a:solidFill>
              <a:srgbClr val="FF0000"/>
            </a:solidFill>
            <a:prstDash val="lgDash"/>
          </a:ln>
        </p:spPr>
        <p:txBody>
          <a:bodyPr wrap="square">
            <a:noAutofit/>
          </a:bodyPr>
          <a:p>
            <a:pPr indent="464185" algn="just" fontAlgn="auto">
              <a:lnSpc>
                <a:spcPct val="150000"/>
              </a:lnSpc>
              <a:buFont typeface="Wingdings" panose="05000000000000000000" pitchFamily="2" charset="2"/>
              <a:buChar char="Ø"/>
            </a:pPr>
            <a:r>
              <a:rPr sz="2800" kern="100" dirty="0">
                <a:latin typeface="微软雅黑" panose="020B0503020204020204" charset="-122"/>
                <a:ea typeface="微软雅黑" panose="020B0503020204020204" charset="-122"/>
              </a:rPr>
              <a:t>我市城区外环道路保洁水平明显差于内部道路，9月份省生态环境厅对我市开展道路积尘负荷走航，</a:t>
            </a:r>
            <a:r>
              <a:rPr sz="2800" b="1" kern="100" dirty="0">
                <a:solidFill>
                  <a:srgbClr val="FF0000"/>
                </a:solidFill>
                <a:latin typeface="微软雅黑" panose="020B0503020204020204" charset="-122"/>
                <a:ea typeface="微软雅黑" panose="020B0503020204020204" charset="-122"/>
              </a:rPr>
              <a:t>西三环</a:t>
            </a:r>
            <a:r>
              <a:rPr sz="2800" kern="100" dirty="0">
                <a:latin typeface="微软雅黑" panose="020B0503020204020204" charset="-122"/>
                <a:ea typeface="微软雅黑" panose="020B0503020204020204" charset="-122"/>
              </a:rPr>
              <a:t>尘负荷值高达10.46g/m</a:t>
            </a:r>
            <a:r>
              <a:rPr sz="2800" kern="100" baseline="30000" dirty="0">
                <a:latin typeface="微软雅黑" panose="020B0503020204020204" charset="-122"/>
                <a:ea typeface="微软雅黑" panose="020B0503020204020204" charset="-122"/>
              </a:rPr>
              <a:t>2</a:t>
            </a:r>
            <a:r>
              <a:rPr sz="2800" kern="100" dirty="0">
                <a:latin typeface="微软雅黑" panose="020B0503020204020204" charset="-122"/>
                <a:ea typeface="微软雅黑" panose="020B0503020204020204" charset="-122"/>
              </a:rPr>
              <a:t>、</a:t>
            </a:r>
            <a:r>
              <a:rPr sz="2800" b="1" kern="100" dirty="0">
                <a:solidFill>
                  <a:srgbClr val="FF0000"/>
                </a:solidFill>
                <a:latin typeface="微软雅黑" panose="020B0503020204020204" charset="-122"/>
                <a:ea typeface="微软雅黑" panose="020B0503020204020204" charset="-122"/>
              </a:rPr>
              <a:t>东二环</a:t>
            </a:r>
            <a:r>
              <a:rPr sz="2800" kern="100" dirty="0">
                <a:latin typeface="微软雅黑" panose="020B0503020204020204" charset="-122"/>
                <a:ea typeface="微软雅黑" panose="020B0503020204020204" charset="-122"/>
              </a:rPr>
              <a:t>辅路高达11.18g/m</a:t>
            </a:r>
            <a:r>
              <a:rPr sz="2800" kern="100" baseline="30000" dirty="0">
                <a:latin typeface="微软雅黑" panose="020B0503020204020204" charset="-122"/>
                <a:ea typeface="微软雅黑" panose="020B0503020204020204" charset="-122"/>
              </a:rPr>
              <a:t>2</a:t>
            </a:r>
            <a:r>
              <a:rPr sz="2800" kern="100" dirty="0">
                <a:latin typeface="微软雅黑" panose="020B0503020204020204" charset="-122"/>
                <a:ea typeface="微软雅黑" panose="020B0503020204020204" charset="-122"/>
              </a:rPr>
              <a:t>。</a:t>
            </a:r>
            <a:endParaRPr sz="2800" kern="100" dirty="0">
              <a:latin typeface="微软雅黑" panose="020B0503020204020204" charset="-122"/>
              <a:ea typeface="微软雅黑" panose="020B0503020204020204"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0" y="-254"/>
            <a:ext cx="12192000" cy="6845807"/>
          </a:xfrm>
          <a:prstGeom prst="rect">
            <a:avLst/>
          </a:prstGeom>
        </p:spPr>
      </p:pic>
      <p:pic>
        <p:nvPicPr>
          <p:cNvPr id="38" name="图片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7515"/>
            <a:ext cx="12192000" cy="990600"/>
          </a:xfrm>
          <a:prstGeom prst="rect">
            <a:avLst/>
          </a:prstGeom>
        </p:spPr>
      </p:pic>
      <p:sp>
        <p:nvSpPr>
          <p:cNvPr id="20" name="@这不是阿燊"/>
          <p:cNvSpPr/>
          <p:nvPr>
            <p:custDataLst>
              <p:tags r:id="rId3"/>
            </p:custDataLst>
          </p:nvPr>
        </p:nvSpPr>
        <p:spPr>
          <a:xfrm>
            <a:off x="4647565" y="1233170"/>
            <a:ext cx="2754630" cy="593725"/>
          </a:xfrm>
          <a:prstGeom prst="rect">
            <a:avLst/>
          </a:prstGeom>
          <a:solidFill>
            <a:srgbClr val="E62C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r>
              <a:rPr lang="zh-CN" altLang="en-US" sz="2400" b="1"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道路保洁</a:t>
            </a:r>
            <a:r>
              <a:rPr kumimoji="0" lang="zh-CN" altLang="en-US" sz="24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管控要求</a:t>
            </a:r>
            <a:endParaRPr kumimoji="0" lang="zh-CN" altLang="en-US" sz="24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22" name="文本框 21"/>
          <p:cNvSpPr txBox="1"/>
          <p:nvPr>
            <p:custDataLst>
              <p:tags r:id="rId4"/>
            </p:custDataLst>
          </p:nvPr>
        </p:nvSpPr>
        <p:spPr>
          <a:xfrm>
            <a:off x="392430" y="1914525"/>
            <a:ext cx="11135995" cy="3865245"/>
          </a:xfrm>
          <a:prstGeom prst="rect">
            <a:avLst/>
          </a:prstGeom>
          <a:noFill/>
          <a:ln w="28575">
            <a:solidFill>
              <a:srgbClr val="FF0000"/>
            </a:solidFill>
            <a:prstDash val="lgDash"/>
          </a:ln>
        </p:spPr>
        <p:txBody>
          <a:bodyPr wrap="square">
            <a:noAutofit/>
          </a:bodyPr>
          <a:lstStyle/>
          <a:p>
            <a:pPr indent="464185" algn="just" fontAlgn="auto">
              <a:lnSpc>
                <a:spcPct val="150000"/>
              </a:lnSpc>
              <a:buFont typeface="Wingdings" panose="05000000000000000000" pitchFamily="2" charset="2"/>
              <a:buChar char="Ø"/>
            </a:pPr>
            <a:r>
              <a:rPr sz="2800" kern="100" dirty="0">
                <a:latin typeface="微软雅黑" panose="020B0503020204020204" charset="-122"/>
                <a:ea typeface="微软雅黑" panose="020B0503020204020204" charset="-122"/>
              </a:rPr>
              <a:t>市、区城管部门、交通养路工区要进一步强化责任意识，牵头部门主动作为，沟通保洁道路周边施工工地、平交路口、裸露地块等污染源的责任部门，加快污染源头整治。重污染预警期间，进一步加强道路保洁水平，</a:t>
            </a:r>
            <a:r>
              <a:rPr lang="zh-CN" sz="2800" b="1" kern="100" dirty="0">
                <a:solidFill>
                  <a:srgbClr val="FF0000"/>
                </a:solidFill>
                <a:latin typeface="微软雅黑" panose="020B0503020204020204" charset="-122"/>
                <a:ea typeface="微软雅黑" panose="020B0503020204020204" charset="-122"/>
              </a:rPr>
              <a:t>明确具体增加保洁频次，</a:t>
            </a:r>
            <a:r>
              <a:rPr sz="2800" kern="100" dirty="0">
                <a:latin typeface="微软雅黑" panose="020B0503020204020204" charset="-122"/>
                <a:ea typeface="微软雅黑" panose="020B0503020204020204" charset="-122"/>
              </a:rPr>
              <a:t>提升城市精细化管理水平。同时，在重污染天气应对期间，加强与生态环境部门的会商，对</a:t>
            </a:r>
            <a:r>
              <a:rPr sz="2800" b="1" kern="100" dirty="0">
                <a:solidFill>
                  <a:srgbClr val="FF0000"/>
                </a:solidFill>
                <a:latin typeface="微软雅黑" panose="020B0503020204020204" charset="-122"/>
                <a:ea typeface="微软雅黑" panose="020B0503020204020204" charset="-122"/>
              </a:rPr>
              <a:t>空气湿度大于70%时，停止洒水等增湿作业</a:t>
            </a:r>
            <a:r>
              <a:rPr sz="2800" kern="100" dirty="0">
                <a:latin typeface="微软雅黑" panose="020B0503020204020204" charset="-122"/>
                <a:ea typeface="微软雅黑" panose="020B0503020204020204" charset="-122"/>
              </a:rPr>
              <a:t>，增加湿扫频次。</a:t>
            </a:r>
            <a:endParaRPr sz="2800" kern="100" dirty="0">
              <a:latin typeface="微软雅黑" panose="020B0503020204020204" charset="-122"/>
              <a:ea typeface="微软雅黑" panose="020B0503020204020204" charset="-122"/>
            </a:endParaRPr>
          </a:p>
        </p:txBody>
      </p:sp>
      <p:sp>
        <p:nvSpPr>
          <p:cNvPr id="2" name="@这不是阿燊"/>
          <p:cNvSpPr/>
          <p:nvPr>
            <p:custDataLst>
              <p:tags r:id="rId5"/>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措施落实和监督检查的监管体系</a:t>
            </a:r>
            <a:endParaRPr lang="zh-CN" sz="2000" dirty="0" smtClean="0">
              <a:solidFill>
                <a:schemeClr val="bg1"/>
              </a:solidFill>
              <a:latin typeface="微软雅黑" panose="020B0503020204020204" charset="-122"/>
              <a:ea typeface="微软雅黑" panose="020B0503020204020204" charset="-122"/>
              <a:sym typeface="+mn-e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0" y="-254"/>
            <a:ext cx="12192000" cy="6845807"/>
          </a:xfrm>
          <a:prstGeom prst="rect">
            <a:avLst/>
          </a:prstGeom>
        </p:spPr>
      </p:pic>
      <p:pic>
        <p:nvPicPr>
          <p:cNvPr id="38" name="图片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7515"/>
            <a:ext cx="12192000" cy="990600"/>
          </a:xfrm>
          <a:prstGeom prst="rect">
            <a:avLst/>
          </a:prstGeom>
        </p:spPr>
      </p:pic>
      <p:sp>
        <p:nvSpPr>
          <p:cNvPr id="20" name="@这不是阿燊"/>
          <p:cNvSpPr/>
          <p:nvPr>
            <p:custDataLst>
              <p:tags r:id="rId3"/>
            </p:custDataLst>
          </p:nvPr>
        </p:nvSpPr>
        <p:spPr>
          <a:xfrm>
            <a:off x="1435100" y="1233170"/>
            <a:ext cx="2431415" cy="593725"/>
          </a:xfrm>
          <a:prstGeom prst="rect">
            <a:avLst/>
          </a:prstGeom>
          <a:solidFill>
            <a:srgbClr val="E62C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r>
              <a:rPr lang="zh-CN" altLang="en-US"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典型案例</a:t>
            </a:r>
            <a:r>
              <a:rPr lang="en-US" altLang="zh-CN"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1</a:t>
            </a:r>
            <a:endParaRPr kumimoji="0" lang="en-US" altLang="zh-CN" sz="28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22" name="文本框 21"/>
          <p:cNvSpPr txBox="1"/>
          <p:nvPr>
            <p:custDataLst>
              <p:tags r:id="rId4"/>
            </p:custDataLst>
          </p:nvPr>
        </p:nvSpPr>
        <p:spPr>
          <a:xfrm>
            <a:off x="392430" y="1914525"/>
            <a:ext cx="5377815" cy="3952875"/>
          </a:xfrm>
          <a:prstGeom prst="rect">
            <a:avLst/>
          </a:prstGeom>
          <a:noFill/>
          <a:ln w="28575">
            <a:solidFill>
              <a:srgbClr val="FF0000"/>
            </a:solidFill>
            <a:prstDash val="lgDash"/>
          </a:ln>
        </p:spPr>
        <p:txBody>
          <a:bodyPr wrap="square">
            <a:noAutofit/>
          </a:bodyPr>
          <a:lstStyle/>
          <a:p>
            <a:pPr indent="464185" algn="just" fontAlgn="auto">
              <a:lnSpc>
                <a:spcPct val="150000"/>
              </a:lnSpc>
              <a:buFont typeface="Wingdings" panose="05000000000000000000" pitchFamily="2" charset="2"/>
              <a:buChar char="Ø"/>
            </a:pPr>
            <a:r>
              <a:rPr sz="2800" kern="100" dirty="0">
                <a:latin typeface="微软雅黑" panose="020B0503020204020204" charset="-122"/>
                <a:ea typeface="微软雅黑" panose="020B0503020204020204" charset="-122"/>
              </a:rPr>
              <a:t>10月9日至11日，重污染Ⅱ级应急响应期间，部大气司推送我市火点线索40起，其中</a:t>
            </a:r>
            <a:r>
              <a:rPr sz="2800" b="1" kern="100" dirty="0">
                <a:solidFill>
                  <a:srgbClr val="FF0000"/>
                </a:solidFill>
                <a:latin typeface="微软雅黑" panose="020B0503020204020204" charset="-122"/>
                <a:ea typeface="微软雅黑" panose="020B0503020204020204" charset="-122"/>
              </a:rPr>
              <a:t>定兴县</a:t>
            </a:r>
            <a:r>
              <a:rPr sz="2800" kern="100" dirty="0">
                <a:latin typeface="微软雅黑" panose="020B0503020204020204" charset="-122"/>
                <a:ea typeface="微软雅黑" panose="020B0503020204020204" charset="-122"/>
              </a:rPr>
              <a:t>15起，火点数量位居</a:t>
            </a:r>
            <a:r>
              <a:rPr sz="2800" b="1" kern="100" dirty="0">
                <a:solidFill>
                  <a:srgbClr val="FF0000"/>
                </a:solidFill>
                <a:latin typeface="微软雅黑" panose="020B0503020204020204" charset="-122"/>
                <a:ea typeface="微软雅黑" panose="020B0503020204020204" charset="-122"/>
              </a:rPr>
              <a:t>全市</a:t>
            </a:r>
            <a:r>
              <a:rPr lang="zh-CN" sz="2800" b="1" kern="100" dirty="0">
                <a:solidFill>
                  <a:srgbClr val="FF0000"/>
                </a:solidFill>
                <a:latin typeface="微软雅黑" panose="020B0503020204020204" charset="-122"/>
                <a:ea typeface="微软雅黑" panose="020B0503020204020204" charset="-122"/>
              </a:rPr>
              <a:t>最多</a:t>
            </a:r>
            <a:r>
              <a:rPr sz="2800" kern="100" dirty="0">
                <a:latin typeface="微软雅黑" panose="020B0503020204020204" charset="-122"/>
                <a:ea typeface="微软雅黑" panose="020B0503020204020204" charset="-122"/>
              </a:rPr>
              <a:t>，其中李郁庄乡7起。市生态办向定兴县县委印发</a:t>
            </a:r>
            <a:r>
              <a:rPr sz="2800" b="1" kern="100" dirty="0">
                <a:solidFill>
                  <a:srgbClr val="FF0000"/>
                </a:solidFill>
                <a:latin typeface="微软雅黑" panose="020B0503020204020204" charset="-122"/>
                <a:ea typeface="微软雅黑" panose="020B0503020204020204" charset="-122"/>
              </a:rPr>
              <a:t>问责建议函</a:t>
            </a:r>
            <a:r>
              <a:rPr sz="2800" kern="100" dirty="0">
                <a:latin typeface="微软雅黑" panose="020B0503020204020204" charset="-122"/>
                <a:ea typeface="微软雅黑" panose="020B0503020204020204" charset="-122"/>
              </a:rPr>
              <a:t>。</a:t>
            </a:r>
            <a:endParaRPr sz="2800" kern="100" dirty="0">
              <a:latin typeface="微软雅黑" panose="020B0503020204020204" charset="-122"/>
              <a:ea typeface="微软雅黑" panose="020B0503020204020204" charset="-122"/>
            </a:endParaRPr>
          </a:p>
        </p:txBody>
      </p:sp>
      <p:sp>
        <p:nvSpPr>
          <p:cNvPr id="6" name="文本框 5"/>
          <p:cNvSpPr txBox="1"/>
          <p:nvPr>
            <p:custDataLst>
              <p:tags r:id="rId5"/>
            </p:custDataLst>
          </p:nvPr>
        </p:nvSpPr>
        <p:spPr>
          <a:xfrm>
            <a:off x="6177915" y="1906905"/>
            <a:ext cx="5608320" cy="3961130"/>
          </a:xfrm>
          <a:prstGeom prst="rect">
            <a:avLst/>
          </a:prstGeom>
          <a:noFill/>
          <a:ln w="28575">
            <a:solidFill>
              <a:srgbClr val="FF0000"/>
            </a:solidFill>
            <a:prstDash val="lgDash"/>
          </a:ln>
        </p:spPr>
        <p:txBody>
          <a:bodyPr wrap="square">
            <a:noAutofit/>
          </a:bodyPr>
          <a:p>
            <a:pPr marL="285750" indent="-285750" algn="just">
              <a:lnSpc>
                <a:spcPts val="3000"/>
              </a:lnSpc>
              <a:buFont typeface="Wingdings" panose="05000000000000000000" pitchFamily="2" charset="2"/>
              <a:buChar char="Ø"/>
            </a:pPr>
            <a:endParaRPr lang="zh-CN" altLang="zh-CN" sz="2000" kern="100" dirty="0">
              <a:highlight>
                <a:srgbClr val="FFFF00"/>
              </a:highlight>
              <a:latin typeface="微软雅黑" panose="020B0503020204020204" charset="-122"/>
              <a:ea typeface="微软雅黑" panose="020B0503020204020204" charset="-122"/>
              <a:cs typeface="仿宋_GB2312" panose="02010609030101010101" pitchFamily="49" charset="-122"/>
            </a:endParaRPr>
          </a:p>
        </p:txBody>
      </p:sp>
      <p:sp>
        <p:nvSpPr>
          <p:cNvPr id="7" name="@这不是阿燊"/>
          <p:cNvSpPr/>
          <p:nvPr>
            <p:custDataLst>
              <p:tags r:id="rId6"/>
            </p:custDataLst>
          </p:nvPr>
        </p:nvSpPr>
        <p:spPr>
          <a:xfrm>
            <a:off x="7691120" y="1233170"/>
            <a:ext cx="2885440" cy="593725"/>
          </a:xfrm>
          <a:prstGeom prst="rect">
            <a:avLst/>
          </a:prstGeom>
          <a:solidFill>
            <a:srgbClr val="E62C2D"/>
          </a:solidFill>
          <a:ln w="12700" cap="flat" cmpd="sng" algn="ctr">
            <a:noFill/>
            <a:prstDash val="solid"/>
            <a:miter lim="800000"/>
          </a:ln>
          <a:effectLst/>
        </p:spPr>
        <p:txBody>
          <a:bodyPr rtlCol="0" anchor="ctr"/>
          <a:p>
            <a:pPr marL="0" marR="0" lvl="0" indent="0" algn="ctr" defTabSz="914400" eaLnBrk="1" fontAlgn="auto" latinLnBrk="0" hangingPunct="1">
              <a:lnSpc>
                <a:spcPct val="120000"/>
              </a:lnSpc>
              <a:spcBef>
                <a:spcPts val="0"/>
              </a:spcBef>
              <a:spcAft>
                <a:spcPts val="0"/>
              </a:spcAft>
              <a:buClrTx/>
              <a:buSzTx/>
              <a:buFontTx/>
              <a:buNone/>
              <a:defRPr/>
            </a:pPr>
            <a:r>
              <a:rPr lang="zh-CN" altLang="en-US"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现场照片</a:t>
            </a:r>
            <a:endParaRPr lang="zh-CN" altLang="en-US"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2" name="@这不是阿燊"/>
          <p:cNvSpPr/>
          <p:nvPr>
            <p:custDataLst>
              <p:tags r:id="rId7"/>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措施落实和监督检查的监管体系</a:t>
            </a:r>
            <a:endParaRPr lang="zh-CN" sz="2000" dirty="0" smtClean="0">
              <a:solidFill>
                <a:schemeClr val="bg1"/>
              </a:solidFill>
              <a:latin typeface="微软雅黑" panose="020B0503020204020204" charset="-122"/>
              <a:ea typeface="微软雅黑" panose="020B0503020204020204" charset="-122"/>
              <a:sym typeface="+mn-ea"/>
            </a:endParaRPr>
          </a:p>
        </p:txBody>
      </p:sp>
      <p:sp>
        <p:nvSpPr>
          <p:cNvPr id="3" name="@这不是阿燊"/>
          <p:cNvSpPr/>
          <p:nvPr>
            <p:custDataLst>
              <p:tags r:id="rId8"/>
            </p:custDataLst>
          </p:nvPr>
        </p:nvSpPr>
        <p:spPr>
          <a:xfrm>
            <a:off x="3978275" y="639445"/>
            <a:ext cx="3502660" cy="593725"/>
          </a:xfrm>
          <a:prstGeom prst="rect">
            <a:avLst/>
          </a:prstGeom>
          <a:solidFill>
            <a:srgbClr val="E62C2D"/>
          </a:solidFill>
          <a:ln w="12700" cap="flat" cmpd="sng" algn="ctr">
            <a:noFill/>
            <a:prstDash val="solid"/>
            <a:miter lim="800000"/>
          </a:ln>
          <a:effectLst/>
        </p:spPr>
        <p:txBody>
          <a:bodyPr rtlCol="0" anchor="ctr"/>
          <a:p>
            <a:pPr marL="0" marR="0" lvl="0" indent="0" algn="ctr" defTabSz="914400" eaLnBrk="1" fontAlgn="auto" latinLnBrk="0" hangingPunct="1">
              <a:lnSpc>
                <a:spcPct val="120000"/>
              </a:lnSpc>
              <a:spcBef>
                <a:spcPts val="0"/>
              </a:spcBef>
              <a:spcAft>
                <a:spcPts val="0"/>
              </a:spcAft>
              <a:buClrTx/>
              <a:buSzTx/>
              <a:buFontTx/>
              <a:buNone/>
              <a:defRPr/>
            </a:pPr>
            <a:r>
              <a:rPr lang="zh-CN" altLang="en-US" sz="2300" b="1"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（四）禁止秸秆垃圾焚烧</a:t>
            </a:r>
            <a:endParaRPr kumimoji="0" lang="zh-CN" altLang="en-US" sz="23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pic>
        <p:nvPicPr>
          <p:cNvPr id="8" name="图片 7"/>
          <p:cNvPicPr>
            <a:picLocks noChangeAspect="1"/>
          </p:cNvPicPr>
          <p:nvPr/>
        </p:nvPicPr>
        <p:blipFill>
          <a:blip r:embed="rId9"/>
          <a:stretch>
            <a:fillRect/>
          </a:stretch>
        </p:blipFill>
        <p:spPr>
          <a:xfrm>
            <a:off x="6241415" y="2836545"/>
            <a:ext cx="5480685" cy="303085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0" y="-254"/>
            <a:ext cx="12192000" cy="6845807"/>
          </a:xfrm>
          <a:prstGeom prst="rect">
            <a:avLst/>
          </a:prstGeom>
        </p:spPr>
      </p:pic>
      <p:pic>
        <p:nvPicPr>
          <p:cNvPr id="38" name="图片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7515"/>
            <a:ext cx="12192000" cy="990600"/>
          </a:xfrm>
          <a:prstGeom prst="rect">
            <a:avLst/>
          </a:prstGeom>
        </p:spPr>
      </p:pic>
      <p:sp>
        <p:nvSpPr>
          <p:cNvPr id="20" name="@这不是阿燊"/>
          <p:cNvSpPr/>
          <p:nvPr>
            <p:custDataLst>
              <p:tags r:id="rId3"/>
            </p:custDataLst>
          </p:nvPr>
        </p:nvSpPr>
        <p:spPr>
          <a:xfrm>
            <a:off x="1435100" y="1233170"/>
            <a:ext cx="2431415" cy="593725"/>
          </a:xfrm>
          <a:prstGeom prst="rect">
            <a:avLst/>
          </a:prstGeom>
          <a:solidFill>
            <a:srgbClr val="E62C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r>
              <a:rPr lang="zh-CN" altLang="en-US"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典型案例</a:t>
            </a:r>
            <a:r>
              <a:rPr lang="en-US" altLang="zh-CN"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2</a:t>
            </a:r>
            <a:endParaRPr kumimoji="0" lang="en-US" altLang="zh-CN" sz="28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22" name="文本框 21"/>
          <p:cNvSpPr txBox="1"/>
          <p:nvPr>
            <p:custDataLst>
              <p:tags r:id="rId4"/>
            </p:custDataLst>
          </p:nvPr>
        </p:nvSpPr>
        <p:spPr>
          <a:xfrm>
            <a:off x="392430" y="1914525"/>
            <a:ext cx="5377815" cy="3952875"/>
          </a:xfrm>
          <a:prstGeom prst="rect">
            <a:avLst/>
          </a:prstGeom>
          <a:noFill/>
          <a:ln w="28575">
            <a:solidFill>
              <a:srgbClr val="FF0000"/>
            </a:solidFill>
            <a:prstDash val="lgDash"/>
          </a:ln>
        </p:spPr>
        <p:txBody>
          <a:bodyPr wrap="square">
            <a:noAutofit/>
          </a:bodyPr>
          <a:lstStyle/>
          <a:p>
            <a:pPr indent="464185" algn="just" fontAlgn="auto">
              <a:lnSpc>
                <a:spcPct val="150000"/>
              </a:lnSpc>
              <a:buFont typeface="Wingdings" panose="05000000000000000000" pitchFamily="2" charset="2"/>
              <a:buChar char="Ø"/>
            </a:pPr>
            <a:r>
              <a:rPr sz="2100" kern="100" dirty="0">
                <a:latin typeface="微软雅黑" panose="020B0503020204020204" charset="-122"/>
                <a:ea typeface="微软雅黑" panose="020B0503020204020204" charset="-122"/>
              </a:rPr>
              <a:t>10月10日至11日重污染天气Ⅱ级应急响应期间，部大气司推送</a:t>
            </a:r>
            <a:r>
              <a:rPr sz="2100" b="1" kern="100" dirty="0">
                <a:solidFill>
                  <a:srgbClr val="FF0000"/>
                </a:solidFill>
                <a:latin typeface="微软雅黑" panose="020B0503020204020204" charset="-122"/>
                <a:ea typeface="微软雅黑" panose="020B0503020204020204" charset="-122"/>
              </a:rPr>
              <a:t>蠡县</a:t>
            </a:r>
            <a:r>
              <a:rPr sz="2100" kern="100" dirty="0">
                <a:latin typeface="微软雅黑" panose="020B0503020204020204" charset="-122"/>
                <a:ea typeface="微软雅黑" panose="020B0503020204020204" charset="-122"/>
              </a:rPr>
              <a:t>火点线索9起，其中</a:t>
            </a:r>
            <a:r>
              <a:rPr sz="2100" b="1" kern="100" dirty="0">
                <a:solidFill>
                  <a:srgbClr val="FF0000"/>
                </a:solidFill>
                <a:latin typeface="微软雅黑" panose="020B0503020204020204" charset="-122"/>
                <a:ea typeface="微软雅黑" panose="020B0503020204020204" charset="-122"/>
              </a:rPr>
              <a:t>留史镇</a:t>
            </a:r>
            <a:r>
              <a:rPr sz="2100" kern="100" dirty="0">
                <a:latin typeface="微软雅黑" panose="020B0503020204020204" charset="-122"/>
                <a:ea typeface="微软雅黑" panose="020B0503020204020204" charset="-122"/>
              </a:rPr>
              <a:t>3起。10月份省指挥平台推送蠡县火点20起，其中留史镇6起。10月26日，市政府领导对留史镇秸秆禁烧工作调研检查时，发现留史镇露天焚烧火点1起，</a:t>
            </a:r>
            <a:r>
              <a:rPr sz="2100" b="1" kern="100" dirty="0">
                <a:solidFill>
                  <a:srgbClr val="FF0000"/>
                </a:solidFill>
                <a:latin typeface="微软雅黑" panose="020B0503020204020204" charset="-122"/>
                <a:ea typeface="微软雅黑" panose="020B0503020204020204" charset="-122"/>
              </a:rPr>
              <a:t>过火面积约200亩</a:t>
            </a:r>
            <a:r>
              <a:rPr sz="2100" kern="100" dirty="0">
                <a:latin typeface="微软雅黑" panose="020B0503020204020204" charset="-122"/>
                <a:ea typeface="微软雅黑" panose="020B0503020204020204" charset="-122"/>
              </a:rPr>
              <a:t>，问题十分突出。市生态办向蠡县县委印发</a:t>
            </a:r>
            <a:r>
              <a:rPr sz="2100" b="1" kern="100" dirty="0">
                <a:solidFill>
                  <a:srgbClr val="FF0000"/>
                </a:solidFill>
                <a:latin typeface="微软雅黑" panose="020B0503020204020204" charset="-122"/>
                <a:ea typeface="微软雅黑" panose="020B0503020204020204" charset="-122"/>
              </a:rPr>
              <a:t>问责建议函</a:t>
            </a:r>
            <a:r>
              <a:rPr sz="2100" kern="100" dirty="0">
                <a:latin typeface="微软雅黑" panose="020B0503020204020204" charset="-122"/>
                <a:ea typeface="微软雅黑" panose="020B0503020204020204" charset="-122"/>
              </a:rPr>
              <a:t>。</a:t>
            </a:r>
            <a:endParaRPr sz="2100" kern="100" dirty="0">
              <a:latin typeface="微软雅黑" panose="020B0503020204020204" charset="-122"/>
              <a:ea typeface="微软雅黑" panose="020B0503020204020204" charset="-122"/>
            </a:endParaRPr>
          </a:p>
        </p:txBody>
      </p:sp>
      <p:sp>
        <p:nvSpPr>
          <p:cNvPr id="6" name="文本框 5"/>
          <p:cNvSpPr txBox="1"/>
          <p:nvPr>
            <p:custDataLst>
              <p:tags r:id="rId5"/>
            </p:custDataLst>
          </p:nvPr>
        </p:nvSpPr>
        <p:spPr>
          <a:xfrm>
            <a:off x="6177915" y="1906905"/>
            <a:ext cx="5608320" cy="3961130"/>
          </a:xfrm>
          <a:prstGeom prst="rect">
            <a:avLst/>
          </a:prstGeom>
          <a:noFill/>
          <a:ln w="28575">
            <a:solidFill>
              <a:srgbClr val="FF0000"/>
            </a:solidFill>
            <a:prstDash val="lgDash"/>
          </a:ln>
        </p:spPr>
        <p:txBody>
          <a:bodyPr wrap="square">
            <a:noAutofit/>
          </a:bodyPr>
          <a:p>
            <a:pPr marL="285750" indent="-285750" algn="just">
              <a:lnSpc>
                <a:spcPts val="3000"/>
              </a:lnSpc>
              <a:buFont typeface="Wingdings" panose="05000000000000000000" pitchFamily="2" charset="2"/>
              <a:buChar char="Ø"/>
            </a:pPr>
            <a:endParaRPr lang="zh-CN" altLang="zh-CN" sz="2000" kern="100" dirty="0">
              <a:highlight>
                <a:srgbClr val="FFFF00"/>
              </a:highlight>
              <a:latin typeface="微软雅黑" panose="020B0503020204020204" charset="-122"/>
              <a:ea typeface="微软雅黑" panose="020B0503020204020204" charset="-122"/>
              <a:cs typeface="仿宋_GB2312" panose="02010609030101010101" pitchFamily="49" charset="-122"/>
            </a:endParaRPr>
          </a:p>
        </p:txBody>
      </p:sp>
      <p:sp>
        <p:nvSpPr>
          <p:cNvPr id="7" name="@这不是阿燊"/>
          <p:cNvSpPr/>
          <p:nvPr>
            <p:custDataLst>
              <p:tags r:id="rId6"/>
            </p:custDataLst>
          </p:nvPr>
        </p:nvSpPr>
        <p:spPr>
          <a:xfrm>
            <a:off x="7691120" y="1233170"/>
            <a:ext cx="2885440" cy="593725"/>
          </a:xfrm>
          <a:prstGeom prst="rect">
            <a:avLst/>
          </a:prstGeom>
          <a:solidFill>
            <a:srgbClr val="E62C2D"/>
          </a:solidFill>
          <a:ln w="12700" cap="flat" cmpd="sng" algn="ctr">
            <a:noFill/>
            <a:prstDash val="solid"/>
            <a:miter lim="800000"/>
          </a:ln>
          <a:effectLst/>
        </p:spPr>
        <p:txBody>
          <a:bodyPr rtlCol="0" anchor="ctr"/>
          <a:p>
            <a:pPr marL="0" marR="0" lvl="0" indent="0" algn="ctr" defTabSz="914400" eaLnBrk="1" fontAlgn="auto" latinLnBrk="0" hangingPunct="1">
              <a:lnSpc>
                <a:spcPct val="120000"/>
              </a:lnSpc>
              <a:spcBef>
                <a:spcPts val="0"/>
              </a:spcBef>
              <a:spcAft>
                <a:spcPts val="0"/>
              </a:spcAft>
              <a:buClrTx/>
              <a:buSzTx/>
              <a:buFontTx/>
              <a:buNone/>
              <a:defRPr/>
            </a:pPr>
            <a:r>
              <a:rPr lang="zh-CN" altLang="en-US"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现场照片</a:t>
            </a:r>
            <a:endParaRPr lang="zh-CN" altLang="en-US"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2" name="@这不是阿燊"/>
          <p:cNvSpPr/>
          <p:nvPr>
            <p:custDataLst>
              <p:tags r:id="rId7"/>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措施落实和监督检查的监管体系</a:t>
            </a:r>
            <a:endParaRPr lang="zh-CN" sz="2000" dirty="0" smtClean="0">
              <a:solidFill>
                <a:schemeClr val="bg1"/>
              </a:solidFill>
              <a:latin typeface="微软雅黑" panose="020B0503020204020204" charset="-122"/>
              <a:ea typeface="微软雅黑" panose="020B0503020204020204" charset="-122"/>
              <a:sym typeface="+mn-ea"/>
            </a:endParaRPr>
          </a:p>
        </p:txBody>
      </p:sp>
      <p:pic>
        <p:nvPicPr>
          <p:cNvPr id="10" name="f6c90fd1b131192e6386d3f6ba54e830">
            <a:hlinkClick r:id="" action="ppaction://media"/>
          </p:cNvPr>
          <p:cNvPicPr/>
          <p:nvPr>
            <a:videoFile r:link="rId8"/>
            <p:extLst>
              <p:ext uri="{DAA4B4D4-6D71-4841-9C94-3DE7FCFB9230}">
                <p14:media xmlns:p14="http://schemas.microsoft.com/office/powerpoint/2010/main" r:embed="rId9"/>
              </p:ext>
            </p:extLst>
          </p:nvPr>
        </p:nvPicPr>
        <p:blipFill>
          <a:blip r:embed="rId10"/>
          <a:stretch>
            <a:fillRect/>
          </a:stretch>
        </p:blipFill>
        <p:spPr>
          <a:xfrm>
            <a:off x="6317615" y="2399030"/>
            <a:ext cx="5390515" cy="3317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691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0">
              <p:cMediaNode>
                <p:cTn id="7" repeatCount="indefinite" fill="hold" display="1">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0" y="-254"/>
            <a:ext cx="12192000" cy="6845807"/>
          </a:xfrm>
          <a:prstGeom prst="rect">
            <a:avLst/>
          </a:prstGeom>
        </p:spPr>
      </p:pic>
      <p:pic>
        <p:nvPicPr>
          <p:cNvPr id="38" name="图片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7515"/>
            <a:ext cx="12192000" cy="990600"/>
          </a:xfrm>
          <a:prstGeom prst="rect">
            <a:avLst/>
          </a:prstGeom>
        </p:spPr>
      </p:pic>
      <p:sp>
        <p:nvSpPr>
          <p:cNvPr id="20" name="@这不是阿燊"/>
          <p:cNvSpPr/>
          <p:nvPr>
            <p:custDataLst>
              <p:tags r:id="rId3"/>
            </p:custDataLst>
          </p:nvPr>
        </p:nvSpPr>
        <p:spPr>
          <a:xfrm>
            <a:off x="1435100" y="1233170"/>
            <a:ext cx="2431415" cy="593725"/>
          </a:xfrm>
          <a:prstGeom prst="rect">
            <a:avLst/>
          </a:prstGeom>
          <a:solidFill>
            <a:srgbClr val="E62C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r>
              <a:rPr lang="zh-CN" altLang="en-US"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典型案例</a:t>
            </a:r>
            <a:r>
              <a:rPr lang="en-US" altLang="zh-CN"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2</a:t>
            </a:r>
            <a:endParaRPr kumimoji="0" lang="en-US" altLang="zh-CN" sz="28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22" name="文本框 21"/>
          <p:cNvSpPr txBox="1"/>
          <p:nvPr>
            <p:custDataLst>
              <p:tags r:id="rId4"/>
            </p:custDataLst>
          </p:nvPr>
        </p:nvSpPr>
        <p:spPr>
          <a:xfrm>
            <a:off x="392430" y="1914525"/>
            <a:ext cx="5377815" cy="3952875"/>
          </a:xfrm>
          <a:prstGeom prst="rect">
            <a:avLst/>
          </a:prstGeom>
          <a:noFill/>
          <a:ln w="28575">
            <a:solidFill>
              <a:srgbClr val="FF0000"/>
            </a:solidFill>
            <a:prstDash val="lgDash"/>
          </a:ln>
        </p:spPr>
        <p:txBody>
          <a:bodyPr wrap="square">
            <a:noAutofit/>
          </a:bodyPr>
          <a:lstStyle/>
          <a:p>
            <a:pPr indent="464185" algn="just" fontAlgn="auto">
              <a:lnSpc>
                <a:spcPct val="150000"/>
              </a:lnSpc>
              <a:buFont typeface="Wingdings" panose="05000000000000000000" pitchFamily="2" charset="2"/>
              <a:buChar char="Ø"/>
            </a:pPr>
            <a:r>
              <a:rPr sz="2100" kern="100" dirty="0">
                <a:latin typeface="微软雅黑" panose="020B0503020204020204" charset="-122"/>
                <a:ea typeface="微软雅黑" panose="020B0503020204020204" charset="-122"/>
              </a:rPr>
              <a:t>10月10日至11日重污染天气Ⅱ级应急响应期间，部大气司推送</a:t>
            </a:r>
            <a:r>
              <a:rPr sz="2100" b="1" kern="100" dirty="0">
                <a:solidFill>
                  <a:srgbClr val="FF0000"/>
                </a:solidFill>
                <a:latin typeface="微软雅黑" panose="020B0503020204020204" charset="-122"/>
                <a:ea typeface="微软雅黑" panose="020B0503020204020204" charset="-122"/>
              </a:rPr>
              <a:t>蠡县</a:t>
            </a:r>
            <a:r>
              <a:rPr sz="2100" kern="100" dirty="0">
                <a:latin typeface="微软雅黑" panose="020B0503020204020204" charset="-122"/>
                <a:ea typeface="微软雅黑" panose="020B0503020204020204" charset="-122"/>
              </a:rPr>
              <a:t>火点线索9起，其中</a:t>
            </a:r>
            <a:r>
              <a:rPr sz="2100" b="1" kern="100" dirty="0">
                <a:solidFill>
                  <a:srgbClr val="FF0000"/>
                </a:solidFill>
                <a:latin typeface="微软雅黑" panose="020B0503020204020204" charset="-122"/>
                <a:ea typeface="微软雅黑" panose="020B0503020204020204" charset="-122"/>
              </a:rPr>
              <a:t>留史镇</a:t>
            </a:r>
            <a:r>
              <a:rPr sz="2100" kern="100" dirty="0">
                <a:latin typeface="微软雅黑" panose="020B0503020204020204" charset="-122"/>
                <a:ea typeface="微软雅黑" panose="020B0503020204020204" charset="-122"/>
              </a:rPr>
              <a:t>3起。10月份省指挥平台推送蠡县火点20起，其中留史镇6起。10月26日，市政府领导对留史镇秸秆禁烧工作调研检查时，发现留史镇露天焚烧火点1起，</a:t>
            </a:r>
            <a:r>
              <a:rPr sz="2100" b="1" kern="100" dirty="0">
                <a:solidFill>
                  <a:srgbClr val="FF0000"/>
                </a:solidFill>
                <a:latin typeface="微软雅黑" panose="020B0503020204020204" charset="-122"/>
                <a:ea typeface="微软雅黑" panose="020B0503020204020204" charset="-122"/>
              </a:rPr>
              <a:t>过火面积约200亩</a:t>
            </a:r>
            <a:r>
              <a:rPr sz="2100" kern="100" dirty="0">
                <a:latin typeface="微软雅黑" panose="020B0503020204020204" charset="-122"/>
                <a:ea typeface="微软雅黑" panose="020B0503020204020204" charset="-122"/>
              </a:rPr>
              <a:t>，问题十分突出。市生态办向蠡县县委印发</a:t>
            </a:r>
            <a:r>
              <a:rPr sz="2100" b="1" kern="100" dirty="0">
                <a:solidFill>
                  <a:srgbClr val="FF0000"/>
                </a:solidFill>
                <a:latin typeface="微软雅黑" panose="020B0503020204020204" charset="-122"/>
                <a:ea typeface="微软雅黑" panose="020B0503020204020204" charset="-122"/>
              </a:rPr>
              <a:t>问责建议函</a:t>
            </a:r>
            <a:r>
              <a:rPr sz="2100" kern="100" dirty="0">
                <a:latin typeface="微软雅黑" panose="020B0503020204020204" charset="-122"/>
                <a:ea typeface="微软雅黑" panose="020B0503020204020204" charset="-122"/>
              </a:rPr>
              <a:t>。</a:t>
            </a:r>
            <a:endParaRPr sz="2100" kern="100" dirty="0">
              <a:latin typeface="微软雅黑" panose="020B0503020204020204" charset="-122"/>
              <a:ea typeface="微软雅黑" panose="020B0503020204020204" charset="-122"/>
            </a:endParaRPr>
          </a:p>
        </p:txBody>
      </p:sp>
      <p:sp>
        <p:nvSpPr>
          <p:cNvPr id="6" name="文本框 5"/>
          <p:cNvSpPr txBox="1"/>
          <p:nvPr>
            <p:custDataLst>
              <p:tags r:id="rId5"/>
            </p:custDataLst>
          </p:nvPr>
        </p:nvSpPr>
        <p:spPr>
          <a:xfrm>
            <a:off x="6177915" y="1906905"/>
            <a:ext cx="5608320" cy="3961130"/>
          </a:xfrm>
          <a:prstGeom prst="rect">
            <a:avLst/>
          </a:prstGeom>
          <a:noFill/>
          <a:ln w="28575">
            <a:solidFill>
              <a:srgbClr val="FF0000"/>
            </a:solidFill>
            <a:prstDash val="lgDash"/>
          </a:ln>
        </p:spPr>
        <p:txBody>
          <a:bodyPr wrap="square">
            <a:noAutofit/>
          </a:bodyPr>
          <a:p>
            <a:pPr marL="285750" indent="-285750" algn="just">
              <a:lnSpc>
                <a:spcPts val="3000"/>
              </a:lnSpc>
              <a:buFont typeface="Wingdings" panose="05000000000000000000" pitchFamily="2" charset="2"/>
              <a:buChar char="Ø"/>
            </a:pPr>
            <a:endParaRPr lang="zh-CN" altLang="zh-CN" sz="2000" kern="100" dirty="0">
              <a:highlight>
                <a:srgbClr val="FFFF00"/>
              </a:highlight>
              <a:latin typeface="微软雅黑" panose="020B0503020204020204" charset="-122"/>
              <a:ea typeface="微软雅黑" panose="020B0503020204020204" charset="-122"/>
              <a:cs typeface="仿宋_GB2312" panose="02010609030101010101" pitchFamily="49" charset="-122"/>
            </a:endParaRPr>
          </a:p>
        </p:txBody>
      </p:sp>
      <p:sp>
        <p:nvSpPr>
          <p:cNvPr id="7" name="@这不是阿燊"/>
          <p:cNvSpPr/>
          <p:nvPr>
            <p:custDataLst>
              <p:tags r:id="rId6"/>
            </p:custDataLst>
          </p:nvPr>
        </p:nvSpPr>
        <p:spPr>
          <a:xfrm>
            <a:off x="7691120" y="1233170"/>
            <a:ext cx="2885440" cy="593725"/>
          </a:xfrm>
          <a:prstGeom prst="rect">
            <a:avLst/>
          </a:prstGeom>
          <a:solidFill>
            <a:srgbClr val="E62C2D"/>
          </a:solidFill>
          <a:ln w="12700" cap="flat" cmpd="sng" algn="ctr">
            <a:noFill/>
            <a:prstDash val="solid"/>
            <a:miter lim="800000"/>
          </a:ln>
          <a:effectLst/>
        </p:spPr>
        <p:txBody>
          <a:bodyPr rtlCol="0" anchor="ctr"/>
          <a:p>
            <a:pPr marL="0" marR="0" lvl="0" indent="0" algn="ctr" defTabSz="914400" eaLnBrk="1" fontAlgn="auto" latinLnBrk="0" hangingPunct="1">
              <a:lnSpc>
                <a:spcPct val="120000"/>
              </a:lnSpc>
              <a:spcBef>
                <a:spcPts val="0"/>
              </a:spcBef>
              <a:spcAft>
                <a:spcPts val="0"/>
              </a:spcAft>
              <a:buClrTx/>
              <a:buSzTx/>
              <a:buFontTx/>
              <a:buNone/>
              <a:defRPr/>
            </a:pPr>
            <a:r>
              <a:rPr lang="zh-CN" altLang="en-US"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现场照片</a:t>
            </a:r>
            <a:endParaRPr lang="zh-CN" altLang="en-US"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2" name="@这不是阿燊"/>
          <p:cNvSpPr/>
          <p:nvPr>
            <p:custDataLst>
              <p:tags r:id="rId7"/>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措施落实和监督检查的监管体系</a:t>
            </a:r>
            <a:endParaRPr lang="zh-CN" sz="2000" dirty="0" smtClean="0">
              <a:solidFill>
                <a:schemeClr val="bg1"/>
              </a:solidFill>
              <a:latin typeface="微软雅黑" panose="020B0503020204020204" charset="-122"/>
              <a:ea typeface="微软雅黑" panose="020B0503020204020204" charset="-122"/>
              <a:sym typeface="+mn-ea"/>
            </a:endParaRPr>
          </a:p>
        </p:txBody>
      </p:sp>
      <p:pic>
        <p:nvPicPr>
          <p:cNvPr id="3" name="图片 2"/>
          <p:cNvPicPr>
            <a:picLocks noChangeAspect="1"/>
          </p:cNvPicPr>
          <p:nvPr/>
        </p:nvPicPr>
        <p:blipFill>
          <a:blip r:embed="rId8"/>
          <a:stretch>
            <a:fillRect/>
          </a:stretch>
        </p:blipFill>
        <p:spPr>
          <a:xfrm>
            <a:off x="6177915" y="2386965"/>
            <a:ext cx="5499735" cy="292100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0" y="-254"/>
            <a:ext cx="12192000" cy="6845807"/>
          </a:xfrm>
          <a:prstGeom prst="rect">
            <a:avLst/>
          </a:prstGeom>
        </p:spPr>
      </p:pic>
      <p:pic>
        <p:nvPicPr>
          <p:cNvPr id="38" name="图片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7515"/>
            <a:ext cx="12192000" cy="990600"/>
          </a:xfrm>
          <a:prstGeom prst="rect">
            <a:avLst/>
          </a:prstGeom>
        </p:spPr>
      </p:pic>
      <p:sp>
        <p:nvSpPr>
          <p:cNvPr id="20" name="@这不是阿燊"/>
          <p:cNvSpPr/>
          <p:nvPr>
            <p:custDataLst>
              <p:tags r:id="rId3"/>
            </p:custDataLst>
          </p:nvPr>
        </p:nvSpPr>
        <p:spPr>
          <a:xfrm>
            <a:off x="1435100" y="1233170"/>
            <a:ext cx="2431415" cy="593725"/>
          </a:xfrm>
          <a:prstGeom prst="rect">
            <a:avLst/>
          </a:prstGeom>
          <a:solidFill>
            <a:srgbClr val="E62C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r>
              <a:rPr lang="zh-CN" altLang="en-US"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典型案例</a:t>
            </a:r>
            <a:r>
              <a:rPr lang="en-US" altLang="zh-CN"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3</a:t>
            </a:r>
            <a:endParaRPr kumimoji="0" lang="en-US" altLang="zh-CN" sz="28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22" name="文本框 21"/>
          <p:cNvSpPr txBox="1"/>
          <p:nvPr>
            <p:custDataLst>
              <p:tags r:id="rId4"/>
            </p:custDataLst>
          </p:nvPr>
        </p:nvSpPr>
        <p:spPr>
          <a:xfrm>
            <a:off x="392430" y="1914525"/>
            <a:ext cx="5377815" cy="3952875"/>
          </a:xfrm>
          <a:prstGeom prst="rect">
            <a:avLst/>
          </a:prstGeom>
          <a:noFill/>
          <a:ln w="28575">
            <a:solidFill>
              <a:srgbClr val="FF0000"/>
            </a:solidFill>
            <a:prstDash val="lgDash"/>
          </a:ln>
        </p:spPr>
        <p:txBody>
          <a:bodyPr wrap="square">
            <a:noAutofit/>
          </a:bodyPr>
          <a:lstStyle/>
          <a:p>
            <a:pPr indent="464185" algn="just" fontAlgn="auto">
              <a:lnSpc>
                <a:spcPct val="150000"/>
              </a:lnSpc>
              <a:buFont typeface="Wingdings" panose="05000000000000000000" pitchFamily="2" charset="2"/>
              <a:buChar char="Ø"/>
            </a:pPr>
            <a:r>
              <a:rPr sz="2700" kern="100" dirty="0">
                <a:latin typeface="微软雅黑" panose="020B0503020204020204" charset="-122"/>
                <a:ea typeface="微软雅黑" panose="020B0503020204020204" charset="-122"/>
              </a:rPr>
              <a:t>10月29日</a:t>
            </a:r>
            <a:r>
              <a:rPr lang="zh-CN" sz="2700" kern="100" dirty="0">
                <a:latin typeface="微软雅黑" panose="020B0503020204020204" charset="-122"/>
                <a:ea typeface="微软雅黑" panose="020B0503020204020204" charset="-122"/>
              </a:rPr>
              <a:t>重污染天气</a:t>
            </a:r>
            <a:r>
              <a:rPr sz="2700" kern="100" dirty="0">
                <a:latin typeface="微软雅黑" panose="020B0503020204020204" charset="-122"/>
                <a:ea typeface="微软雅黑" panose="020B0503020204020204" charset="-122"/>
                <a:sym typeface="+mn-ea"/>
              </a:rPr>
              <a:t>预警期间</a:t>
            </a:r>
            <a:r>
              <a:rPr sz="2700" kern="100" dirty="0">
                <a:latin typeface="微软雅黑" panose="020B0503020204020204" charset="-122"/>
                <a:ea typeface="微软雅黑" panose="020B0503020204020204" charset="-122"/>
              </a:rPr>
              <a:t>，市生态办一天内发现</a:t>
            </a:r>
            <a:r>
              <a:rPr sz="2700" b="1" kern="100" dirty="0">
                <a:solidFill>
                  <a:srgbClr val="FF0000"/>
                </a:solidFill>
                <a:latin typeface="微软雅黑" panose="020B0503020204020204" charset="-122"/>
                <a:ea typeface="微软雅黑" panose="020B0503020204020204" charset="-122"/>
              </a:rPr>
              <a:t>满城区满城镇</a:t>
            </a:r>
            <a:r>
              <a:rPr sz="2700" kern="100" dirty="0">
                <a:latin typeface="微软雅黑" panose="020B0503020204020204" charset="-122"/>
                <a:ea typeface="微软雅黑" panose="020B0503020204020204" charset="-122"/>
              </a:rPr>
              <a:t>露天焚烧火点5起；10月29日、30日两天内发现</a:t>
            </a:r>
            <a:r>
              <a:rPr sz="2700" b="1" kern="100" dirty="0">
                <a:solidFill>
                  <a:srgbClr val="FF0000"/>
                </a:solidFill>
                <a:latin typeface="微软雅黑" panose="020B0503020204020204" charset="-122"/>
                <a:ea typeface="微软雅黑" panose="020B0503020204020204" charset="-122"/>
              </a:rPr>
              <a:t>清苑区臧村镇</a:t>
            </a:r>
            <a:r>
              <a:rPr sz="2700" kern="100" dirty="0">
                <a:latin typeface="微软雅黑" panose="020B0503020204020204" charset="-122"/>
                <a:ea typeface="微软雅黑" panose="020B0503020204020204" charset="-122"/>
              </a:rPr>
              <a:t>露天焚烧火点5起。市生态办分别向满城、清苑区委印发</a:t>
            </a:r>
            <a:r>
              <a:rPr sz="2700" b="1" kern="100" dirty="0">
                <a:solidFill>
                  <a:srgbClr val="FF0000"/>
                </a:solidFill>
                <a:latin typeface="微软雅黑" panose="020B0503020204020204" charset="-122"/>
                <a:ea typeface="微软雅黑" panose="020B0503020204020204" charset="-122"/>
              </a:rPr>
              <a:t>问责建议函</a:t>
            </a:r>
            <a:r>
              <a:rPr sz="2700" kern="100" dirty="0">
                <a:latin typeface="微软雅黑" panose="020B0503020204020204" charset="-122"/>
                <a:ea typeface="微软雅黑" panose="020B0503020204020204" charset="-122"/>
              </a:rPr>
              <a:t>。</a:t>
            </a:r>
            <a:endParaRPr sz="2700" kern="100" dirty="0">
              <a:latin typeface="微软雅黑" panose="020B0503020204020204" charset="-122"/>
              <a:ea typeface="微软雅黑" panose="020B0503020204020204" charset="-122"/>
            </a:endParaRPr>
          </a:p>
        </p:txBody>
      </p:sp>
      <p:sp>
        <p:nvSpPr>
          <p:cNvPr id="6" name="文本框 5"/>
          <p:cNvSpPr txBox="1"/>
          <p:nvPr>
            <p:custDataLst>
              <p:tags r:id="rId5"/>
            </p:custDataLst>
          </p:nvPr>
        </p:nvSpPr>
        <p:spPr>
          <a:xfrm>
            <a:off x="6177915" y="1906905"/>
            <a:ext cx="5608320" cy="3961130"/>
          </a:xfrm>
          <a:prstGeom prst="rect">
            <a:avLst/>
          </a:prstGeom>
          <a:noFill/>
          <a:ln w="28575">
            <a:solidFill>
              <a:srgbClr val="FF0000"/>
            </a:solidFill>
            <a:prstDash val="lgDash"/>
          </a:ln>
        </p:spPr>
        <p:txBody>
          <a:bodyPr wrap="square">
            <a:noAutofit/>
          </a:bodyPr>
          <a:p>
            <a:pPr marL="285750" indent="-285750" algn="just">
              <a:lnSpc>
                <a:spcPts val="3000"/>
              </a:lnSpc>
              <a:buFont typeface="Wingdings" panose="05000000000000000000" pitchFamily="2" charset="2"/>
              <a:buChar char="Ø"/>
            </a:pPr>
            <a:endParaRPr lang="zh-CN" altLang="zh-CN" sz="2000" kern="100" dirty="0">
              <a:highlight>
                <a:srgbClr val="FFFF00"/>
              </a:highlight>
              <a:latin typeface="微软雅黑" panose="020B0503020204020204" charset="-122"/>
              <a:ea typeface="微软雅黑" panose="020B0503020204020204" charset="-122"/>
              <a:cs typeface="仿宋_GB2312" panose="02010609030101010101" pitchFamily="49" charset="-122"/>
            </a:endParaRPr>
          </a:p>
        </p:txBody>
      </p:sp>
      <p:sp>
        <p:nvSpPr>
          <p:cNvPr id="7" name="@这不是阿燊"/>
          <p:cNvSpPr/>
          <p:nvPr>
            <p:custDataLst>
              <p:tags r:id="rId6"/>
            </p:custDataLst>
          </p:nvPr>
        </p:nvSpPr>
        <p:spPr>
          <a:xfrm>
            <a:off x="7691120" y="1233170"/>
            <a:ext cx="2885440" cy="593725"/>
          </a:xfrm>
          <a:prstGeom prst="rect">
            <a:avLst/>
          </a:prstGeom>
          <a:solidFill>
            <a:srgbClr val="E62C2D"/>
          </a:solidFill>
          <a:ln w="12700" cap="flat" cmpd="sng" algn="ctr">
            <a:noFill/>
            <a:prstDash val="solid"/>
            <a:miter lim="800000"/>
          </a:ln>
          <a:effectLst/>
        </p:spPr>
        <p:txBody>
          <a:bodyPr rtlCol="0" anchor="ctr"/>
          <a:p>
            <a:pPr marL="0" marR="0" lvl="0" indent="0" algn="ctr" defTabSz="914400" eaLnBrk="1" fontAlgn="auto" latinLnBrk="0" hangingPunct="1">
              <a:lnSpc>
                <a:spcPct val="120000"/>
              </a:lnSpc>
              <a:spcBef>
                <a:spcPts val="0"/>
              </a:spcBef>
              <a:spcAft>
                <a:spcPts val="0"/>
              </a:spcAft>
              <a:buClrTx/>
              <a:buSzTx/>
              <a:buFontTx/>
              <a:buNone/>
              <a:defRPr/>
            </a:pPr>
            <a:r>
              <a:rPr lang="zh-CN" altLang="en-US"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现场照片</a:t>
            </a:r>
            <a:endParaRPr lang="zh-CN" altLang="en-US"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2" name="@这不是阿燊"/>
          <p:cNvSpPr/>
          <p:nvPr>
            <p:custDataLst>
              <p:tags r:id="rId7"/>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措施落实和监督检查的监管体系</a:t>
            </a:r>
            <a:endParaRPr lang="zh-CN" sz="2000" dirty="0" smtClean="0">
              <a:solidFill>
                <a:schemeClr val="bg1"/>
              </a:solidFill>
              <a:latin typeface="微软雅黑" panose="020B0503020204020204" charset="-122"/>
              <a:ea typeface="微软雅黑" panose="020B0503020204020204" charset="-122"/>
              <a:sym typeface="+mn-ea"/>
            </a:endParaRPr>
          </a:p>
        </p:txBody>
      </p:sp>
      <p:pic>
        <p:nvPicPr>
          <p:cNvPr id="16" name="图片 15"/>
          <p:cNvPicPr>
            <a:picLocks noChangeAspect="1"/>
          </p:cNvPicPr>
          <p:nvPr/>
        </p:nvPicPr>
        <p:blipFill>
          <a:blip r:embed="rId8"/>
          <a:stretch>
            <a:fillRect/>
          </a:stretch>
        </p:blipFill>
        <p:spPr>
          <a:xfrm>
            <a:off x="6269355" y="2466975"/>
            <a:ext cx="5493385" cy="3192145"/>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0" y="-254"/>
            <a:ext cx="12192000" cy="6845807"/>
          </a:xfrm>
          <a:prstGeom prst="rect">
            <a:avLst/>
          </a:prstGeom>
        </p:spPr>
      </p:pic>
      <p:pic>
        <p:nvPicPr>
          <p:cNvPr id="38" name="图片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7515"/>
            <a:ext cx="12192000" cy="990600"/>
          </a:xfrm>
          <a:prstGeom prst="rect">
            <a:avLst/>
          </a:prstGeom>
        </p:spPr>
      </p:pic>
      <p:sp>
        <p:nvSpPr>
          <p:cNvPr id="20" name="@这不是阿燊"/>
          <p:cNvSpPr/>
          <p:nvPr>
            <p:custDataLst>
              <p:tags r:id="rId3"/>
            </p:custDataLst>
          </p:nvPr>
        </p:nvSpPr>
        <p:spPr>
          <a:xfrm>
            <a:off x="1435100" y="1233170"/>
            <a:ext cx="2431415" cy="593725"/>
          </a:xfrm>
          <a:prstGeom prst="rect">
            <a:avLst/>
          </a:prstGeom>
          <a:solidFill>
            <a:srgbClr val="E62C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r>
              <a:rPr lang="zh-CN" altLang="en-US"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典型案例</a:t>
            </a:r>
            <a:r>
              <a:rPr lang="en-US" altLang="zh-CN"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3</a:t>
            </a:r>
            <a:endParaRPr kumimoji="0" lang="en-US" altLang="zh-CN" sz="28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22" name="文本框 21"/>
          <p:cNvSpPr txBox="1"/>
          <p:nvPr>
            <p:custDataLst>
              <p:tags r:id="rId4"/>
            </p:custDataLst>
          </p:nvPr>
        </p:nvSpPr>
        <p:spPr>
          <a:xfrm>
            <a:off x="392430" y="1914525"/>
            <a:ext cx="5377815" cy="3952875"/>
          </a:xfrm>
          <a:prstGeom prst="rect">
            <a:avLst/>
          </a:prstGeom>
          <a:noFill/>
          <a:ln w="28575">
            <a:solidFill>
              <a:srgbClr val="FF0000"/>
            </a:solidFill>
            <a:prstDash val="lgDash"/>
          </a:ln>
        </p:spPr>
        <p:txBody>
          <a:bodyPr wrap="square">
            <a:noAutofit/>
          </a:bodyPr>
          <a:lstStyle/>
          <a:p>
            <a:pPr indent="464185" algn="just" fontAlgn="auto">
              <a:lnSpc>
                <a:spcPct val="150000"/>
              </a:lnSpc>
              <a:buFont typeface="Wingdings" panose="05000000000000000000" pitchFamily="2" charset="2"/>
              <a:buChar char="Ø"/>
            </a:pPr>
            <a:r>
              <a:rPr sz="2700" kern="100" dirty="0">
                <a:latin typeface="微软雅黑" panose="020B0503020204020204" charset="-122"/>
                <a:ea typeface="微软雅黑" panose="020B0503020204020204" charset="-122"/>
              </a:rPr>
              <a:t>10月29日</a:t>
            </a:r>
            <a:r>
              <a:rPr lang="zh-CN" sz="2700" kern="100" dirty="0">
                <a:latin typeface="微软雅黑" panose="020B0503020204020204" charset="-122"/>
                <a:ea typeface="微软雅黑" panose="020B0503020204020204" charset="-122"/>
              </a:rPr>
              <a:t>重污染天气</a:t>
            </a:r>
            <a:r>
              <a:rPr sz="2700" kern="100" dirty="0">
                <a:latin typeface="微软雅黑" panose="020B0503020204020204" charset="-122"/>
                <a:ea typeface="微软雅黑" panose="020B0503020204020204" charset="-122"/>
                <a:sym typeface="+mn-ea"/>
              </a:rPr>
              <a:t>预警期间</a:t>
            </a:r>
            <a:r>
              <a:rPr sz="2700" kern="100" dirty="0">
                <a:latin typeface="微软雅黑" panose="020B0503020204020204" charset="-122"/>
                <a:ea typeface="微软雅黑" panose="020B0503020204020204" charset="-122"/>
              </a:rPr>
              <a:t>，市生态办一天内发现</a:t>
            </a:r>
            <a:r>
              <a:rPr sz="2700" b="1" kern="100" dirty="0">
                <a:solidFill>
                  <a:srgbClr val="FF0000"/>
                </a:solidFill>
                <a:latin typeface="微软雅黑" panose="020B0503020204020204" charset="-122"/>
                <a:ea typeface="微软雅黑" panose="020B0503020204020204" charset="-122"/>
              </a:rPr>
              <a:t>满城区满城镇</a:t>
            </a:r>
            <a:r>
              <a:rPr sz="2700" kern="100" dirty="0">
                <a:latin typeface="微软雅黑" panose="020B0503020204020204" charset="-122"/>
                <a:ea typeface="微软雅黑" panose="020B0503020204020204" charset="-122"/>
              </a:rPr>
              <a:t>露天焚烧火点5起；10月29日、30日两天内发现</a:t>
            </a:r>
            <a:r>
              <a:rPr sz="2700" b="1" kern="100" dirty="0">
                <a:solidFill>
                  <a:srgbClr val="FF0000"/>
                </a:solidFill>
                <a:latin typeface="微软雅黑" panose="020B0503020204020204" charset="-122"/>
                <a:ea typeface="微软雅黑" panose="020B0503020204020204" charset="-122"/>
              </a:rPr>
              <a:t>清苑区臧村镇</a:t>
            </a:r>
            <a:r>
              <a:rPr sz="2700" kern="100" dirty="0">
                <a:latin typeface="微软雅黑" panose="020B0503020204020204" charset="-122"/>
                <a:ea typeface="微软雅黑" panose="020B0503020204020204" charset="-122"/>
              </a:rPr>
              <a:t>露天焚烧火点5起。市生态办分别向满城、清苑区委印发</a:t>
            </a:r>
            <a:r>
              <a:rPr sz="2700" b="1" kern="100" dirty="0">
                <a:solidFill>
                  <a:srgbClr val="FF0000"/>
                </a:solidFill>
                <a:latin typeface="微软雅黑" panose="020B0503020204020204" charset="-122"/>
                <a:ea typeface="微软雅黑" panose="020B0503020204020204" charset="-122"/>
              </a:rPr>
              <a:t>问责建议函</a:t>
            </a:r>
            <a:r>
              <a:rPr sz="2700" kern="100" dirty="0">
                <a:latin typeface="微软雅黑" panose="020B0503020204020204" charset="-122"/>
                <a:ea typeface="微软雅黑" panose="020B0503020204020204" charset="-122"/>
              </a:rPr>
              <a:t>。</a:t>
            </a:r>
            <a:endParaRPr sz="2700" kern="100" dirty="0">
              <a:latin typeface="微软雅黑" panose="020B0503020204020204" charset="-122"/>
              <a:ea typeface="微软雅黑" panose="020B0503020204020204" charset="-122"/>
            </a:endParaRPr>
          </a:p>
        </p:txBody>
      </p:sp>
      <p:sp>
        <p:nvSpPr>
          <p:cNvPr id="6" name="文本框 5"/>
          <p:cNvSpPr txBox="1"/>
          <p:nvPr>
            <p:custDataLst>
              <p:tags r:id="rId5"/>
            </p:custDataLst>
          </p:nvPr>
        </p:nvSpPr>
        <p:spPr>
          <a:xfrm>
            <a:off x="6177915" y="1906905"/>
            <a:ext cx="5608320" cy="3961130"/>
          </a:xfrm>
          <a:prstGeom prst="rect">
            <a:avLst/>
          </a:prstGeom>
          <a:noFill/>
          <a:ln w="28575">
            <a:solidFill>
              <a:srgbClr val="FF0000"/>
            </a:solidFill>
            <a:prstDash val="lgDash"/>
          </a:ln>
        </p:spPr>
        <p:txBody>
          <a:bodyPr wrap="square">
            <a:noAutofit/>
          </a:bodyPr>
          <a:p>
            <a:pPr marL="285750" indent="-285750" algn="just">
              <a:lnSpc>
                <a:spcPts val="3000"/>
              </a:lnSpc>
              <a:buFont typeface="Wingdings" panose="05000000000000000000" pitchFamily="2" charset="2"/>
              <a:buChar char="Ø"/>
            </a:pPr>
            <a:endParaRPr lang="zh-CN" altLang="zh-CN" sz="2000" kern="100" dirty="0">
              <a:highlight>
                <a:srgbClr val="FFFF00"/>
              </a:highlight>
              <a:latin typeface="微软雅黑" panose="020B0503020204020204" charset="-122"/>
              <a:ea typeface="微软雅黑" panose="020B0503020204020204" charset="-122"/>
              <a:cs typeface="仿宋_GB2312" panose="02010609030101010101" pitchFamily="49" charset="-122"/>
            </a:endParaRPr>
          </a:p>
        </p:txBody>
      </p:sp>
      <p:sp>
        <p:nvSpPr>
          <p:cNvPr id="7" name="@这不是阿燊"/>
          <p:cNvSpPr/>
          <p:nvPr>
            <p:custDataLst>
              <p:tags r:id="rId6"/>
            </p:custDataLst>
          </p:nvPr>
        </p:nvSpPr>
        <p:spPr>
          <a:xfrm>
            <a:off x="7691120" y="1233170"/>
            <a:ext cx="2885440" cy="593725"/>
          </a:xfrm>
          <a:prstGeom prst="rect">
            <a:avLst/>
          </a:prstGeom>
          <a:solidFill>
            <a:srgbClr val="E62C2D"/>
          </a:solidFill>
          <a:ln w="12700" cap="flat" cmpd="sng" algn="ctr">
            <a:noFill/>
            <a:prstDash val="solid"/>
            <a:miter lim="800000"/>
          </a:ln>
          <a:effectLst/>
        </p:spPr>
        <p:txBody>
          <a:bodyPr rtlCol="0" anchor="ctr"/>
          <a:p>
            <a:pPr marL="0" marR="0" lvl="0" indent="0" algn="ctr" defTabSz="914400" eaLnBrk="1" fontAlgn="auto" latinLnBrk="0" hangingPunct="1">
              <a:lnSpc>
                <a:spcPct val="120000"/>
              </a:lnSpc>
              <a:spcBef>
                <a:spcPts val="0"/>
              </a:spcBef>
              <a:spcAft>
                <a:spcPts val="0"/>
              </a:spcAft>
              <a:buClrTx/>
              <a:buSzTx/>
              <a:buFontTx/>
              <a:buNone/>
              <a:defRPr/>
            </a:pPr>
            <a:r>
              <a:rPr lang="zh-CN" altLang="en-US"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现场照片</a:t>
            </a:r>
            <a:endParaRPr lang="zh-CN" altLang="en-US" sz="2800" kern="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2" name="@这不是阿燊"/>
          <p:cNvSpPr/>
          <p:nvPr>
            <p:custDataLst>
              <p:tags r:id="rId7"/>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措施落实和监督检查的监管体系</a:t>
            </a:r>
            <a:endParaRPr lang="zh-CN" sz="2000" dirty="0" smtClean="0">
              <a:solidFill>
                <a:schemeClr val="bg1"/>
              </a:solidFill>
              <a:latin typeface="微软雅黑" panose="020B0503020204020204" charset="-122"/>
              <a:ea typeface="微软雅黑" panose="020B0503020204020204" charset="-122"/>
              <a:sym typeface="+mn-ea"/>
            </a:endParaRPr>
          </a:p>
        </p:txBody>
      </p:sp>
      <p:pic>
        <p:nvPicPr>
          <p:cNvPr id="3" name="图片 2"/>
          <p:cNvPicPr>
            <a:picLocks noChangeAspect="1"/>
          </p:cNvPicPr>
          <p:nvPr/>
        </p:nvPicPr>
        <p:blipFill>
          <a:blip r:embed="rId8"/>
          <a:srcRect t="6670" b="8967"/>
          <a:stretch>
            <a:fillRect/>
          </a:stretch>
        </p:blipFill>
        <p:spPr>
          <a:xfrm>
            <a:off x="7007860" y="2011680"/>
            <a:ext cx="4074160" cy="1776095"/>
          </a:xfrm>
          <a:prstGeom prst="rect">
            <a:avLst/>
          </a:prstGeom>
        </p:spPr>
      </p:pic>
      <p:pic>
        <p:nvPicPr>
          <p:cNvPr id="4" name="图片 3"/>
          <p:cNvPicPr>
            <a:picLocks noChangeAspect="1"/>
          </p:cNvPicPr>
          <p:nvPr/>
        </p:nvPicPr>
        <p:blipFill>
          <a:blip r:embed="rId9"/>
          <a:stretch>
            <a:fillRect/>
          </a:stretch>
        </p:blipFill>
        <p:spPr>
          <a:xfrm>
            <a:off x="7007860" y="3888740"/>
            <a:ext cx="4087495" cy="179832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0" y="-254"/>
            <a:ext cx="12192000" cy="6845807"/>
          </a:xfrm>
          <a:prstGeom prst="rect">
            <a:avLst/>
          </a:prstGeom>
        </p:spPr>
      </p:pic>
      <p:pic>
        <p:nvPicPr>
          <p:cNvPr id="38" name="图片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7515"/>
            <a:ext cx="12192000" cy="990600"/>
          </a:xfrm>
          <a:prstGeom prst="rect">
            <a:avLst/>
          </a:prstGeom>
        </p:spPr>
      </p:pic>
      <p:sp>
        <p:nvSpPr>
          <p:cNvPr id="20" name="@这不是阿燊"/>
          <p:cNvSpPr/>
          <p:nvPr>
            <p:custDataLst>
              <p:tags r:id="rId3"/>
            </p:custDataLst>
          </p:nvPr>
        </p:nvSpPr>
        <p:spPr>
          <a:xfrm>
            <a:off x="4114165" y="1233170"/>
            <a:ext cx="3892550" cy="593725"/>
          </a:xfrm>
          <a:prstGeom prst="rect">
            <a:avLst/>
          </a:prstGeom>
          <a:solidFill>
            <a:srgbClr val="E62C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r>
              <a:rPr kumimoji="0" lang="en-US" altLang="zh-CN" sz="24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11</a:t>
            </a:r>
            <a:r>
              <a:rPr kumimoji="0" lang="zh-CN" altLang="en-US" sz="24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月份以来火点数量</a:t>
            </a:r>
            <a:endParaRPr kumimoji="0" lang="zh-CN" altLang="en-US" sz="24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22" name="文本框 21"/>
          <p:cNvSpPr txBox="1"/>
          <p:nvPr>
            <p:custDataLst>
              <p:tags r:id="rId4"/>
            </p:custDataLst>
          </p:nvPr>
        </p:nvSpPr>
        <p:spPr>
          <a:xfrm>
            <a:off x="392430" y="1914525"/>
            <a:ext cx="11135995" cy="3865245"/>
          </a:xfrm>
          <a:prstGeom prst="rect">
            <a:avLst/>
          </a:prstGeom>
          <a:noFill/>
          <a:ln w="28575">
            <a:solidFill>
              <a:srgbClr val="FF0000"/>
            </a:solidFill>
            <a:prstDash val="lgDash"/>
          </a:ln>
        </p:spPr>
        <p:txBody>
          <a:bodyPr wrap="square">
            <a:noAutofit/>
          </a:bodyPr>
          <a:lstStyle/>
          <a:p>
            <a:pPr indent="464185" algn="just" fontAlgn="auto">
              <a:lnSpc>
                <a:spcPct val="150000"/>
              </a:lnSpc>
              <a:buFont typeface="Wingdings" panose="05000000000000000000" pitchFamily="2" charset="2"/>
              <a:buChar char="Ø"/>
            </a:pPr>
            <a:r>
              <a:rPr sz="3200" kern="100" dirty="0">
                <a:latin typeface="微软雅黑" panose="020B0503020204020204" charset="-122"/>
                <a:ea typeface="微软雅黑" panose="020B0503020204020204" charset="-122"/>
              </a:rPr>
              <a:t>11</a:t>
            </a:r>
            <a:r>
              <a:rPr lang="zh-CN" sz="3200" kern="100" dirty="0">
                <a:latin typeface="微软雅黑" panose="020B0503020204020204" charset="-122"/>
                <a:ea typeface="微软雅黑" panose="020B0503020204020204" charset="-122"/>
              </a:rPr>
              <a:t>月</a:t>
            </a:r>
            <a:r>
              <a:rPr sz="3200" kern="100" dirty="0">
                <a:latin typeface="微软雅黑" panose="020B0503020204020204" charset="-122"/>
                <a:ea typeface="微软雅黑" panose="020B0503020204020204" charset="-122"/>
              </a:rPr>
              <a:t>1</a:t>
            </a:r>
            <a:r>
              <a:rPr lang="zh-CN" sz="3200" kern="100" dirty="0">
                <a:latin typeface="微软雅黑" panose="020B0503020204020204" charset="-122"/>
                <a:ea typeface="微软雅黑" panose="020B0503020204020204" charset="-122"/>
              </a:rPr>
              <a:t>日</a:t>
            </a:r>
            <a:r>
              <a:rPr sz="3200" kern="100" dirty="0">
                <a:latin typeface="微软雅黑" panose="020B0503020204020204" charset="-122"/>
                <a:ea typeface="微软雅黑" panose="020B0503020204020204" charset="-122"/>
              </a:rPr>
              <a:t>-5日共计发生火情18起，其中</a:t>
            </a:r>
            <a:r>
              <a:rPr sz="3200" b="1" kern="100" dirty="0">
                <a:solidFill>
                  <a:srgbClr val="FF0000"/>
                </a:solidFill>
                <a:latin typeface="微软雅黑" panose="020B0503020204020204" charset="-122"/>
                <a:ea typeface="微软雅黑" panose="020B0503020204020204" charset="-122"/>
              </a:rPr>
              <a:t>涞水县</a:t>
            </a:r>
            <a:r>
              <a:rPr sz="3200" kern="100" dirty="0">
                <a:latin typeface="微软雅黑" panose="020B0503020204020204" charset="-122"/>
                <a:ea typeface="微软雅黑" panose="020B0503020204020204" charset="-122"/>
              </a:rPr>
              <a:t>4起，</a:t>
            </a:r>
            <a:r>
              <a:rPr sz="3200" b="1" kern="100" dirty="0">
                <a:solidFill>
                  <a:srgbClr val="FF0000"/>
                </a:solidFill>
                <a:latin typeface="微软雅黑" panose="020B0503020204020204" charset="-122"/>
                <a:ea typeface="微软雅黑" panose="020B0503020204020204" charset="-122"/>
              </a:rPr>
              <a:t>涿州市</a:t>
            </a:r>
            <a:r>
              <a:rPr sz="3200" kern="100" dirty="0">
                <a:latin typeface="微软雅黑" panose="020B0503020204020204" charset="-122"/>
                <a:ea typeface="微软雅黑" panose="020B0503020204020204" charset="-122"/>
              </a:rPr>
              <a:t>、</a:t>
            </a:r>
            <a:r>
              <a:rPr sz="3200" b="1" kern="100" dirty="0">
                <a:solidFill>
                  <a:srgbClr val="FF0000"/>
                </a:solidFill>
                <a:latin typeface="微软雅黑" panose="020B0503020204020204" charset="-122"/>
                <a:ea typeface="微软雅黑" panose="020B0503020204020204" charset="-122"/>
              </a:rPr>
              <a:t>唐县</a:t>
            </a:r>
            <a:r>
              <a:rPr sz="3200" kern="100" dirty="0">
                <a:latin typeface="微软雅黑" panose="020B0503020204020204" charset="-122"/>
                <a:ea typeface="微软雅黑" panose="020B0503020204020204" charset="-122"/>
              </a:rPr>
              <a:t>各3起，</a:t>
            </a:r>
            <a:r>
              <a:rPr sz="3200" b="1" kern="100" dirty="0">
                <a:solidFill>
                  <a:srgbClr val="FF0000"/>
                </a:solidFill>
                <a:latin typeface="微软雅黑" panose="020B0503020204020204" charset="-122"/>
                <a:ea typeface="微软雅黑" panose="020B0503020204020204" charset="-122"/>
              </a:rPr>
              <a:t>顺平县</a:t>
            </a:r>
            <a:r>
              <a:rPr sz="3200" kern="100" dirty="0">
                <a:latin typeface="微软雅黑" panose="020B0503020204020204" charset="-122"/>
                <a:ea typeface="微软雅黑" panose="020B0503020204020204" charset="-122"/>
              </a:rPr>
              <a:t>2起，</a:t>
            </a:r>
            <a:r>
              <a:rPr sz="3200" b="1" kern="100" dirty="0">
                <a:solidFill>
                  <a:srgbClr val="FF0000"/>
                </a:solidFill>
                <a:latin typeface="微软雅黑" panose="020B0503020204020204" charset="-122"/>
                <a:ea typeface="微软雅黑" panose="020B0503020204020204" charset="-122"/>
              </a:rPr>
              <a:t>徐水区</a:t>
            </a:r>
            <a:r>
              <a:rPr sz="3200" kern="100" dirty="0">
                <a:latin typeface="微软雅黑" panose="020B0503020204020204" charset="-122"/>
                <a:ea typeface="微软雅黑" panose="020B0503020204020204" charset="-122"/>
              </a:rPr>
              <a:t>、</a:t>
            </a:r>
            <a:r>
              <a:rPr sz="3200" b="1" kern="100" dirty="0">
                <a:solidFill>
                  <a:srgbClr val="FF0000"/>
                </a:solidFill>
                <a:latin typeface="微软雅黑" panose="020B0503020204020204" charset="-122"/>
                <a:ea typeface="微软雅黑" panose="020B0503020204020204" charset="-122"/>
              </a:rPr>
              <a:t>望都县</a:t>
            </a:r>
            <a:r>
              <a:rPr sz="3200" kern="100" dirty="0">
                <a:latin typeface="微软雅黑" panose="020B0503020204020204" charset="-122"/>
                <a:ea typeface="微软雅黑" panose="020B0503020204020204" charset="-122"/>
              </a:rPr>
              <a:t>、</a:t>
            </a:r>
            <a:r>
              <a:rPr sz="3200" b="1" kern="100" dirty="0">
                <a:solidFill>
                  <a:srgbClr val="FF0000"/>
                </a:solidFill>
                <a:latin typeface="微软雅黑" panose="020B0503020204020204" charset="-122"/>
                <a:ea typeface="微软雅黑" panose="020B0503020204020204" charset="-122"/>
              </a:rPr>
              <a:t>满城区</a:t>
            </a:r>
            <a:r>
              <a:rPr sz="3200" kern="100" dirty="0">
                <a:latin typeface="微软雅黑" panose="020B0503020204020204" charset="-122"/>
                <a:ea typeface="微软雅黑" panose="020B0503020204020204" charset="-122"/>
              </a:rPr>
              <a:t>、</a:t>
            </a:r>
            <a:r>
              <a:rPr sz="3200" b="1" kern="100" dirty="0">
                <a:solidFill>
                  <a:srgbClr val="FF0000"/>
                </a:solidFill>
                <a:latin typeface="微软雅黑" panose="020B0503020204020204" charset="-122"/>
                <a:ea typeface="微软雅黑" panose="020B0503020204020204" charset="-122"/>
              </a:rPr>
              <a:t>蠡县</a:t>
            </a:r>
            <a:r>
              <a:rPr sz="3200" kern="100" dirty="0">
                <a:latin typeface="微软雅黑" panose="020B0503020204020204" charset="-122"/>
                <a:ea typeface="微软雅黑" panose="020B0503020204020204" charset="-122"/>
              </a:rPr>
              <a:t>、</a:t>
            </a:r>
            <a:r>
              <a:rPr sz="3200" b="1" kern="100" dirty="0">
                <a:solidFill>
                  <a:srgbClr val="FF0000"/>
                </a:solidFill>
                <a:latin typeface="微软雅黑" panose="020B0503020204020204" charset="-122"/>
                <a:ea typeface="微软雅黑" panose="020B0503020204020204" charset="-122"/>
              </a:rPr>
              <a:t>高碑店市</a:t>
            </a:r>
            <a:r>
              <a:rPr sz="3200" kern="100" dirty="0">
                <a:latin typeface="微软雅黑" panose="020B0503020204020204" charset="-122"/>
                <a:ea typeface="微软雅黑" panose="020B0503020204020204" charset="-122"/>
              </a:rPr>
              <a:t>、</a:t>
            </a:r>
            <a:r>
              <a:rPr sz="3200" b="1" kern="100" dirty="0">
                <a:solidFill>
                  <a:srgbClr val="FF0000"/>
                </a:solidFill>
                <a:latin typeface="微软雅黑" panose="020B0503020204020204" charset="-122"/>
                <a:ea typeface="微软雅黑" panose="020B0503020204020204" charset="-122"/>
              </a:rPr>
              <a:t>博野县</a:t>
            </a:r>
            <a:r>
              <a:rPr sz="3200" kern="100" dirty="0">
                <a:latin typeface="微软雅黑" panose="020B0503020204020204" charset="-122"/>
                <a:ea typeface="微软雅黑" panose="020B0503020204020204" charset="-122"/>
              </a:rPr>
              <a:t>各1起</a:t>
            </a:r>
            <a:r>
              <a:rPr lang="zh-CN" sz="3200" kern="100" dirty="0">
                <a:latin typeface="微软雅黑" panose="020B0503020204020204" charset="-122"/>
                <a:ea typeface="微软雅黑" panose="020B0503020204020204" charset="-122"/>
              </a:rPr>
              <a:t>。</a:t>
            </a:r>
            <a:endParaRPr lang="zh-CN" sz="3200" kern="100" dirty="0">
              <a:latin typeface="微软雅黑" panose="020B0503020204020204" charset="-122"/>
              <a:ea typeface="微软雅黑" panose="020B0503020204020204" charset="-122"/>
            </a:endParaRPr>
          </a:p>
        </p:txBody>
      </p:sp>
      <p:sp>
        <p:nvSpPr>
          <p:cNvPr id="2" name="@这不是阿燊"/>
          <p:cNvSpPr/>
          <p:nvPr>
            <p:custDataLst>
              <p:tags r:id="rId5"/>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措施落实和监督检查的监管体系</a:t>
            </a:r>
            <a:endParaRPr lang="zh-CN" sz="2000" dirty="0" smtClean="0">
              <a:solidFill>
                <a:schemeClr val="bg1"/>
              </a:solidFill>
              <a:latin typeface="微软雅黑" panose="020B0503020204020204" charset="-122"/>
              <a:ea typeface="微软雅黑" panose="020B0503020204020204" charset="-122"/>
              <a:sym typeface="+mn-ea"/>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0" y="-254"/>
            <a:ext cx="12192000" cy="6845807"/>
          </a:xfrm>
          <a:prstGeom prst="rect">
            <a:avLst/>
          </a:prstGeom>
        </p:spPr>
      </p:pic>
      <p:pic>
        <p:nvPicPr>
          <p:cNvPr id="38" name="图片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7515"/>
            <a:ext cx="12192000" cy="990600"/>
          </a:xfrm>
          <a:prstGeom prst="rect">
            <a:avLst/>
          </a:prstGeom>
        </p:spPr>
      </p:pic>
      <p:sp>
        <p:nvSpPr>
          <p:cNvPr id="20" name="@这不是阿燊"/>
          <p:cNvSpPr/>
          <p:nvPr>
            <p:custDataLst>
              <p:tags r:id="rId3"/>
            </p:custDataLst>
          </p:nvPr>
        </p:nvSpPr>
        <p:spPr>
          <a:xfrm>
            <a:off x="4114165" y="1233170"/>
            <a:ext cx="3892550" cy="593725"/>
          </a:xfrm>
          <a:prstGeom prst="rect">
            <a:avLst/>
          </a:prstGeom>
          <a:solidFill>
            <a:srgbClr val="E62C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禁止秸秆垃圾焚烧管控要求</a:t>
            </a:r>
            <a:endParaRPr kumimoji="0" lang="zh-CN" altLang="en-US" sz="24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22" name="文本框 21"/>
          <p:cNvSpPr txBox="1"/>
          <p:nvPr>
            <p:custDataLst>
              <p:tags r:id="rId4"/>
            </p:custDataLst>
          </p:nvPr>
        </p:nvSpPr>
        <p:spPr>
          <a:xfrm>
            <a:off x="392430" y="1914525"/>
            <a:ext cx="11135995" cy="3865245"/>
          </a:xfrm>
          <a:prstGeom prst="rect">
            <a:avLst/>
          </a:prstGeom>
          <a:noFill/>
          <a:ln w="28575">
            <a:solidFill>
              <a:srgbClr val="FF0000"/>
            </a:solidFill>
            <a:prstDash val="lgDash"/>
          </a:ln>
        </p:spPr>
        <p:txBody>
          <a:bodyPr wrap="square">
            <a:noAutofit/>
          </a:bodyPr>
          <a:lstStyle/>
          <a:p>
            <a:pPr indent="464185" algn="just" fontAlgn="auto">
              <a:lnSpc>
                <a:spcPct val="150000"/>
              </a:lnSpc>
              <a:buFont typeface="Wingdings" panose="05000000000000000000" pitchFamily="2" charset="2"/>
              <a:buChar char="Ø"/>
            </a:pPr>
            <a:r>
              <a:rPr sz="2800" kern="100" dirty="0">
                <a:latin typeface="微软雅黑" panose="020B0503020204020204" charset="-122"/>
                <a:ea typeface="微软雅黑" panose="020B0503020204020204" charset="-122"/>
              </a:rPr>
              <a:t>生态环境部高度关注秸秆禁烧工作，根据专家分析今年北京PM</a:t>
            </a:r>
            <a:r>
              <a:rPr sz="2800" kern="100" baseline="-25000" dirty="0">
                <a:latin typeface="微软雅黑" panose="020B0503020204020204" charset="-122"/>
                <a:ea typeface="微软雅黑" panose="020B0503020204020204" charset="-122"/>
              </a:rPr>
              <a:t>2.5</a:t>
            </a:r>
            <a:r>
              <a:rPr sz="2800" kern="100" dirty="0">
                <a:latin typeface="微软雅黑" panose="020B0503020204020204" charset="-122"/>
                <a:ea typeface="微软雅黑" panose="020B0503020204020204" charset="-122"/>
              </a:rPr>
              <a:t>中有机物组分占比很大，秸秆焚烧是导致反弹的重要原因。重污染预警期间，农业农村部门要牵头，做到</a:t>
            </a:r>
            <a:r>
              <a:rPr sz="2800" b="1" kern="100" dirty="0">
                <a:solidFill>
                  <a:srgbClr val="FF0000"/>
                </a:solidFill>
                <a:latin typeface="微软雅黑" panose="020B0503020204020204" charset="-122"/>
                <a:ea typeface="微软雅黑" panose="020B0503020204020204" charset="-122"/>
              </a:rPr>
              <a:t>2个夯实5个强化</a:t>
            </a:r>
            <a:r>
              <a:rPr lang="zh-CN" sz="2800" kern="100" dirty="0">
                <a:latin typeface="微软雅黑" panose="020B0503020204020204" charset="-122"/>
                <a:ea typeface="微软雅黑" panose="020B0503020204020204" charset="-122"/>
              </a:rPr>
              <a:t>。</a:t>
            </a:r>
            <a:endParaRPr sz="2800" kern="100" dirty="0">
              <a:latin typeface="微软雅黑" panose="020B0503020204020204" charset="-122"/>
              <a:ea typeface="微软雅黑" panose="020B0503020204020204" charset="-122"/>
            </a:endParaRPr>
          </a:p>
        </p:txBody>
      </p:sp>
      <p:sp>
        <p:nvSpPr>
          <p:cNvPr id="2" name="@这不是阿燊"/>
          <p:cNvSpPr/>
          <p:nvPr>
            <p:custDataLst>
              <p:tags r:id="rId5"/>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措施落实和监督检查的监管体系</a:t>
            </a:r>
            <a:endParaRPr lang="zh-CN" sz="2000" dirty="0" smtClean="0">
              <a:solidFill>
                <a:schemeClr val="bg1"/>
              </a:solidFill>
              <a:latin typeface="微软雅黑" panose="020B0503020204020204" charset="-122"/>
              <a:ea typeface="微软雅黑" panose="020B0503020204020204" charset="-122"/>
              <a:sym typeface="+mn-ea"/>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0" y="-254"/>
            <a:ext cx="12192000" cy="6845807"/>
          </a:xfrm>
          <a:prstGeom prst="rect">
            <a:avLst/>
          </a:prstGeom>
        </p:spPr>
      </p:pic>
      <p:pic>
        <p:nvPicPr>
          <p:cNvPr id="38" name="图片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7515"/>
            <a:ext cx="12192000" cy="990600"/>
          </a:xfrm>
          <a:prstGeom prst="rect">
            <a:avLst/>
          </a:prstGeom>
        </p:spPr>
      </p:pic>
      <p:sp>
        <p:nvSpPr>
          <p:cNvPr id="20" name="@这不是阿燊"/>
          <p:cNvSpPr/>
          <p:nvPr>
            <p:custDataLst>
              <p:tags r:id="rId3"/>
            </p:custDataLst>
          </p:nvPr>
        </p:nvSpPr>
        <p:spPr>
          <a:xfrm>
            <a:off x="4114165" y="1233170"/>
            <a:ext cx="3892550" cy="593725"/>
          </a:xfrm>
          <a:prstGeom prst="rect">
            <a:avLst/>
          </a:prstGeom>
          <a:solidFill>
            <a:srgbClr val="E62C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r>
              <a:rPr sz="2400" b="1" kern="100" dirty="0">
                <a:solidFill>
                  <a:schemeClr val="bg1"/>
                </a:solidFill>
                <a:latin typeface="微软雅黑" panose="020B0503020204020204" charset="-122"/>
                <a:ea typeface="微软雅黑" panose="020B0503020204020204" charset="-122"/>
                <a:sym typeface="+mn-ea"/>
              </a:rPr>
              <a:t>2个夯实</a:t>
            </a:r>
            <a:endParaRPr kumimoji="0" lang="zh-CN" altLang="en-US" sz="2400" b="1" i="0" u="none" strike="noStrike" kern="1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ea"/>
              <a:sym typeface="+mn-ea"/>
            </a:endParaRPr>
          </a:p>
        </p:txBody>
      </p:sp>
      <p:sp>
        <p:nvSpPr>
          <p:cNvPr id="22" name="文本框 21"/>
          <p:cNvSpPr txBox="1"/>
          <p:nvPr>
            <p:custDataLst>
              <p:tags r:id="rId4"/>
            </p:custDataLst>
          </p:nvPr>
        </p:nvSpPr>
        <p:spPr>
          <a:xfrm>
            <a:off x="392430" y="1914525"/>
            <a:ext cx="11135995" cy="3865245"/>
          </a:xfrm>
          <a:prstGeom prst="rect">
            <a:avLst/>
          </a:prstGeom>
          <a:noFill/>
          <a:ln w="28575">
            <a:solidFill>
              <a:srgbClr val="FF0000"/>
            </a:solidFill>
            <a:prstDash val="lgDash"/>
          </a:ln>
        </p:spPr>
        <p:txBody>
          <a:bodyPr wrap="square">
            <a:noAutofit/>
          </a:bodyPr>
          <a:lstStyle/>
          <a:p>
            <a:pPr indent="464185" algn="just" fontAlgn="auto">
              <a:lnSpc>
                <a:spcPct val="150000"/>
              </a:lnSpc>
              <a:buFont typeface="Wingdings" panose="05000000000000000000" pitchFamily="2" charset="2"/>
              <a:buChar char="Ø"/>
            </a:pPr>
            <a:r>
              <a:rPr sz="2800" b="1" kern="100" dirty="0">
                <a:solidFill>
                  <a:srgbClr val="FF0000"/>
                </a:solidFill>
                <a:latin typeface="微软雅黑" panose="020B0503020204020204" charset="-122"/>
                <a:ea typeface="微软雅黑" panose="020B0503020204020204" charset="-122"/>
                <a:sym typeface="+mn-ea"/>
              </a:rPr>
              <a:t>一是夯实源头综合利用</a:t>
            </a:r>
            <a:r>
              <a:rPr sz="2800" kern="100" dirty="0">
                <a:latin typeface="微软雅黑" panose="020B0503020204020204" charset="-122"/>
                <a:ea typeface="微软雅黑" panose="020B0503020204020204" charset="-122"/>
                <a:sym typeface="+mn-ea"/>
              </a:rPr>
              <a:t>，结合农村生产习惯，对产生秸秆加大综合利用比例，投入必要资金，对收获后的土地进行翻耕。</a:t>
            </a:r>
            <a:endParaRPr sz="2800" kern="100" dirty="0">
              <a:latin typeface="微软雅黑" panose="020B0503020204020204" charset="-122"/>
              <a:ea typeface="微软雅黑" panose="020B0503020204020204" charset="-122"/>
            </a:endParaRPr>
          </a:p>
          <a:p>
            <a:pPr indent="464185" algn="just" fontAlgn="auto">
              <a:lnSpc>
                <a:spcPct val="150000"/>
              </a:lnSpc>
              <a:buFont typeface="Wingdings" panose="05000000000000000000" pitchFamily="2" charset="2"/>
              <a:buChar char="Ø"/>
            </a:pPr>
            <a:r>
              <a:rPr sz="2800" b="1" kern="100" dirty="0">
                <a:solidFill>
                  <a:srgbClr val="FF0000"/>
                </a:solidFill>
                <a:latin typeface="微软雅黑" panose="020B0503020204020204" charset="-122"/>
                <a:ea typeface="微软雅黑" panose="020B0503020204020204" charset="-122"/>
                <a:sym typeface="+mn-ea"/>
              </a:rPr>
              <a:t>二是夯实农村环境整治，</a:t>
            </a:r>
            <a:r>
              <a:rPr sz="2800" kern="100" dirty="0">
                <a:latin typeface="微软雅黑" panose="020B0503020204020204" charset="-122"/>
                <a:ea typeface="微软雅黑" panose="020B0503020204020204" charset="-122"/>
                <a:sym typeface="+mn-ea"/>
              </a:rPr>
              <a:t>持续加大农村环境综合整治力度，对农村房前屋后、村边、道边、田边垃圾、杂草进行整治，减少焚烧源头。</a:t>
            </a:r>
            <a:endParaRPr sz="2800" kern="100" dirty="0">
              <a:latin typeface="微软雅黑" panose="020B0503020204020204" charset="-122"/>
              <a:ea typeface="微软雅黑" panose="020B0503020204020204" charset="-122"/>
            </a:endParaRPr>
          </a:p>
        </p:txBody>
      </p:sp>
      <p:sp>
        <p:nvSpPr>
          <p:cNvPr id="2" name="@这不是阿燊"/>
          <p:cNvSpPr/>
          <p:nvPr>
            <p:custDataLst>
              <p:tags r:id="rId5"/>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措施落实和监督检查的监管体系</a:t>
            </a:r>
            <a:endParaRPr lang="zh-CN" sz="2000" dirty="0" smtClean="0">
              <a:solidFill>
                <a:schemeClr val="bg1"/>
              </a:solidFill>
              <a:latin typeface="微软雅黑" panose="020B0503020204020204" charset="-122"/>
              <a:ea typeface="微软雅黑" panose="020B0503020204020204" charset="-122"/>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288925" y="11811"/>
            <a:ext cx="12192000" cy="6845807"/>
          </a:xfrm>
          <a:prstGeom prst="rect">
            <a:avLst/>
          </a:prstGeom>
        </p:spPr>
      </p:pic>
      <p:pic>
        <p:nvPicPr>
          <p:cNvPr id="32" name="图片 31"/>
          <p:cNvPicPr>
            <a:picLocks noChangeAspect="1"/>
          </p:cNvPicPr>
          <p:nvPr/>
        </p:nvPicPr>
        <p:blipFill>
          <a:blip r:embed="rId2"/>
          <a:stretch>
            <a:fillRect/>
          </a:stretch>
        </p:blipFill>
        <p:spPr>
          <a:xfrm>
            <a:off x="0" y="4931570"/>
            <a:ext cx="12192000" cy="1633728"/>
          </a:xfrm>
          <a:prstGeom prst="rect">
            <a:avLst/>
          </a:prstGeom>
        </p:spPr>
      </p:pic>
      <p:pic>
        <p:nvPicPr>
          <p:cNvPr id="38" name="图片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60530"/>
            <a:ext cx="12192000" cy="990600"/>
          </a:xfrm>
          <a:prstGeom prst="rect">
            <a:avLst/>
          </a:prstGeom>
        </p:spPr>
      </p:pic>
      <p:sp>
        <p:nvSpPr>
          <p:cNvPr id="3" name="文本框 2"/>
          <p:cNvSpPr txBox="1"/>
          <p:nvPr/>
        </p:nvSpPr>
        <p:spPr>
          <a:xfrm>
            <a:off x="682625" y="2643505"/>
            <a:ext cx="10945495" cy="1014730"/>
          </a:xfrm>
          <a:prstGeom prst="rect">
            <a:avLst/>
          </a:prstGeom>
          <a:noFill/>
        </p:spPr>
        <p:txBody>
          <a:bodyPr wrap="square" rtlCol="0">
            <a:spAutoFit/>
          </a:bodyPr>
          <a:lstStyle>
            <a:defPPr>
              <a:defRPr lang="zh-CN"/>
            </a:defPPr>
            <a:lvl1pPr>
              <a:lnSpc>
                <a:spcPct val="120000"/>
              </a:lnSpc>
              <a:defRPr sz="2800" b="1" spc="200">
                <a:solidFill>
                  <a:srgbClr val="000000"/>
                </a:solidFill>
              </a:defRPr>
            </a:lvl1pPr>
          </a:lstStyle>
          <a:p>
            <a:pPr marL="76200" marR="76200" algn="ctr">
              <a:lnSpc>
                <a:spcPct val="100000"/>
              </a:lnSpc>
              <a:buClrTx/>
              <a:buSzTx/>
              <a:buFontTx/>
            </a:pPr>
            <a:r>
              <a:rPr lang="zh-CN" altLang="en-US" sz="6000" kern="0" spc="0" noProof="0" dirty="0">
                <a:ln>
                  <a:noFill/>
                </a:ln>
                <a:solidFill>
                  <a:schemeClr val="tx1">
                    <a:lumMod val="85000"/>
                    <a:lumOff val="15000"/>
                  </a:schemeClr>
                </a:solidFill>
                <a:effectLst/>
                <a:uLnTx/>
                <a:uFillTx/>
                <a:latin typeface="优设标题黑" panose="00000500000000000000" pitchFamily="2" charset="-122"/>
                <a:ea typeface="优设标题黑" panose="00000500000000000000" pitchFamily="2" charset="-122"/>
                <a:cs typeface="+mn-ea"/>
                <a:sym typeface="+mn-lt"/>
              </a:rPr>
              <a:t>重污染天气应对工作总体要求</a:t>
            </a:r>
            <a:endParaRPr lang="zh-CN" altLang="en-US" sz="6000" kern="0" spc="0" noProof="0" dirty="0">
              <a:ln>
                <a:noFill/>
              </a:ln>
              <a:solidFill>
                <a:schemeClr val="tx1">
                  <a:lumMod val="85000"/>
                  <a:lumOff val="15000"/>
                </a:schemeClr>
              </a:solidFill>
              <a:effectLst/>
              <a:uLnTx/>
              <a:uFillTx/>
              <a:latin typeface="优设标题黑" panose="00000500000000000000" pitchFamily="2" charset="-122"/>
              <a:ea typeface="优设标题黑" panose="00000500000000000000" pitchFamily="2" charset="-122"/>
              <a:cs typeface="+mn-ea"/>
              <a:sym typeface="+mn-lt"/>
            </a:endParaRPr>
          </a:p>
        </p:txBody>
      </p:sp>
      <p:grpSp>
        <p:nvGrpSpPr>
          <p:cNvPr id="4" name="组合 3"/>
          <p:cNvGrpSpPr/>
          <p:nvPr/>
        </p:nvGrpSpPr>
        <p:grpSpPr>
          <a:xfrm>
            <a:off x="5095240" y="1640205"/>
            <a:ext cx="2345055" cy="739775"/>
            <a:chOff x="4783217" y="1368110"/>
            <a:chExt cx="2001580" cy="476542"/>
          </a:xfrm>
          <a:solidFill>
            <a:schemeClr val="accent4">
              <a:lumMod val="60000"/>
              <a:lumOff val="40000"/>
            </a:schemeClr>
          </a:solidFill>
        </p:grpSpPr>
        <p:sp>
          <p:nvSpPr>
            <p:cNvPr id="5" name="矩形: 圆角 18"/>
            <p:cNvSpPr/>
            <p:nvPr/>
          </p:nvSpPr>
          <p:spPr>
            <a:xfrm>
              <a:off x="4783217" y="1368110"/>
              <a:ext cx="2001580" cy="47654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汉仪超粗宋简" panose="02010600000101010101" charset="-122"/>
                <a:ea typeface="汉仪超粗宋简" panose="02010600000101010101" charset="-122"/>
              </a:endParaRPr>
            </a:p>
          </p:txBody>
        </p:sp>
        <p:sp>
          <p:nvSpPr>
            <p:cNvPr id="6" name="文本框 5"/>
            <p:cNvSpPr txBox="1"/>
            <p:nvPr/>
          </p:nvSpPr>
          <p:spPr>
            <a:xfrm>
              <a:off x="5023891" y="1458177"/>
              <a:ext cx="1641636" cy="375916"/>
            </a:xfrm>
            <a:prstGeom prst="rect">
              <a:avLst/>
            </a:prstGeom>
            <a:grpFill/>
          </p:spPr>
          <p:txBody>
            <a:bodyPr wrap="square" rtlCol="0">
              <a:spAutoFit/>
            </a:bodyPr>
            <a:lstStyle/>
            <a:p>
              <a:pPr algn="ctr"/>
              <a:r>
                <a:rPr lang="zh-CN" altLang="en-US" sz="3200" b="1" dirty="0">
                  <a:solidFill>
                    <a:schemeClr val="tx1"/>
                  </a:solidFill>
                  <a:latin typeface="黑体" panose="02010609060101010101" charset="-122"/>
                  <a:ea typeface="黑体" panose="02010609060101010101" charset="-122"/>
                </a:rPr>
                <a:t>第一部分</a:t>
              </a:r>
              <a:endParaRPr lang="zh-CN" altLang="en-US" sz="3200" b="1" dirty="0">
                <a:solidFill>
                  <a:schemeClr val="tx1"/>
                </a:solidFill>
                <a:latin typeface="黑体" panose="02010609060101010101" charset="-122"/>
                <a:ea typeface="黑体" panose="02010609060101010101" charset="-122"/>
              </a:endParaRPr>
            </a:p>
          </p:txBody>
        </p:sp>
      </p:grpSp>
    </p:spTree>
  </p:cSld>
  <p:clrMapOvr>
    <a:masterClrMapping/>
  </p:clrMapOvr>
  <p:transition advTm="300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0" y="-254"/>
            <a:ext cx="12192000" cy="6845807"/>
          </a:xfrm>
          <a:prstGeom prst="rect">
            <a:avLst/>
          </a:prstGeom>
        </p:spPr>
      </p:pic>
      <p:pic>
        <p:nvPicPr>
          <p:cNvPr id="38" name="图片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7515"/>
            <a:ext cx="12192000" cy="990600"/>
          </a:xfrm>
          <a:prstGeom prst="rect">
            <a:avLst/>
          </a:prstGeom>
        </p:spPr>
      </p:pic>
      <p:sp>
        <p:nvSpPr>
          <p:cNvPr id="20" name="@这不是阿燊"/>
          <p:cNvSpPr/>
          <p:nvPr>
            <p:custDataLst>
              <p:tags r:id="rId3"/>
            </p:custDataLst>
          </p:nvPr>
        </p:nvSpPr>
        <p:spPr>
          <a:xfrm>
            <a:off x="4114165" y="1233170"/>
            <a:ext cx="3892550" cy="593725"/>
          </a:xfrm>
          <a:prstGeom prst="rect">
            <a:avLst/>
          </a:prstGeom>
          <a:solidFill>
            <a:srgbClr val="E62C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r>
              <a:rPr sz="2400" b="1" kern="100" dirty="0">
                <a:solidFill>
                  <a:schemeClr val="bg1"/>
                </a:solidFill>
                <a:latin typeface="微软雅黑" panose="020B0503020204020204" charset="-122"/>
                <a:ea typeface="微软雅黑" panose="020B0503020204020204" charset="-122"/>
                <a:sym typeface="+mn-ea"/>
              </a:rPr>
              <a:t>5个强化</a:t>
            </a:r>
            <a:endParaRPr sz="2400" b="1" kern="100" dirty="0">
              <a:solidFill>
                <a:schemeClr val="bg1"/>
              </a:solidFill>
              <a:latin typeface="微软雅黑" panose="020B0503020204020204" charset="-122"/>
              <a:ea typeface="微软雅黑" panose="020B0503020204020204" charset="-122"/>
              <a:sym typeface="+mn-ea"/>
            </a:endParaRPr>
          </a:p>
        </p:txBody>
      </p:sp>
      <p:sp>
        <p:nvSpPr>
          <p:cNvPr id="22" name="文本框 21"/>
          <p:cNvSpPr txBox="1"/>
          <p:nvPr>
            <p:custDataLst>
              <p:tags r:id="rId4"/>
            </p:custDataLst>
          </p:nvPr>
        </p:nvSpPr>
        <p:spPr>
          <a:xfrm>
            <a:off x="392430" y="1914525"/>
            <a:ext cx="11135995" cy="3865245"/>
          </a:xfrm>
          <a:prstGeom prst="rect">
            <a:avLst/>
          </a:prstGeom>
          <a:noFill/>
          <a:ln w="28575">
            <a:solidFill>
              <a:srgbClr val="FF0000"/>
            </a:solidFill>
            <a:prstDash val="lgDash"/>
          </a:ln>
        </p:spPr>
        <p:txBody>
          <a:bodyPr wrap="square">
            <a:noAutofit/>
          </a:bodyPr>
          <a:lstStyle/>
          <a:p>
            <a:pPr indent="464185" algn="just" fontAlgn="auto">
              <a:lnSpc>
                <a:spcPct val="150000"/>
              </a:lnSpc>
              <a:buFont typeface="Wingdings" panose="05000000000000000000" pitchFamily="2" charset="2"/>
              <a:buChar char="Ø"/>
            </a:pPr>
            <a:r>
              <a:rPr lang="zh-CN" b="1" kern="100" dirty="0">
                <a:solidFill>
                  <a:srgbClr val="FF0000"/>
                </a:solidFill>
                <a:latin typeface="微软雅黑" panose="020B0503020204020204" charset="-122"/>
                <a:ea typeface="微软雅黑" panose="020B0503020204020204" charset="-122"/>
              </a:rPr>
              <a:t>一</a:t>
            </a:r>
            <a:r>
              <a:rPr b="1" kern="100" dirty="0">
                <a:solidFill>
                  <a:srgbClr val="FF0000"/>
                </a:solidFill>
                <a:latin typeface="微软雅黑" panose="020B0503020204020204" charset="-122"/>
                <a:ea typeface="微软雅黑" panose="020B0503020204020204" charset="-122"/>
              </a:rPr>
              <a:t>是强化宣传引导。</a:t>
            </a:r>
            <a:r>
              <a:rPr kern="100" dirty="0">
                <a:latin typeface="微软雅黑" panose="020B0503020204020204" charset="-122"/>
                <a:ea typeface="微软雅黑" panose="020B0503020204020204" charset="-122"/>
              </a:rPr>
              <a:t>各乡镇要利用微信群、广播、横幅、明白纸等手段，强化对村民的宣传引导，强化村民不能烧的意识。</a:t>
            </a:r>
            <a:endParaRPr kern="100" dirty="0">
              <a:latin typeface="微软雅黑" panose="020B0503020204020204" charset="-122"/>
              <a:ea typeface="微软雅黑" panose="020B0503020204020204" charset="-122"/>
            </a:endParaRPr>
          </a:p>
          <a:p>
            <a:pPr indent="464185" algn="just" fontAlgn="auto">
              <a:lnSpc>
                <a:spcPct val="150000"/>
              </a:lnSpc>
              <a:buFont typeface="Wingdings" panose="05000000000000000000" pitchFamily="2" charset="2"/>
              <a:buChar char="Ø"/>
            </a:pPr>
            <a:r>
              <a:rPr lang="zh-CN" b="1" kern="100" dirty="0">
                <a:solidFill>
                  <a:srgbClr val="FF0000"/>
                </a:solidFill>
                <a:latin typeface="微软雅黑" panose="020B0503020204020204" charset="-122"/>
                <a:ea typeface="微软雅黑" panose="020B0503020204020204" charset="-122"/>
              </a:rPr>
              <a:t>二是强化压力传导。</a:t>
            </a:r>
            <a:r>
              <a:rPr kern="100" dirty="0">
                <a:latin typeface="微软雅黑" panose="020B0503020204020204" charset="-122"/>
                <a:ea typeface="微软雅黑" panose="020B0503020204020204" charset="-122"/>
              </a:rPr>
              <a:t>各级农业农村部门在重污染应急管控期间要加大巡查力度，督导乡、村责任落实。市生态办也将在每轮预警期间，对重点县、重点乡镇开展集中飞检，提级强化压力传导。</a:t>
            </a:r>
            <a:endParaRPr kern="100" dirty="0">
              <a:latin typeface="微软雅黑" panose="020B0503020204020204" charset="-122"/>
              <a:ea typeface="微软雅黑" panose="020B0503020204020204" charset="-122"/>
            </a:endParaRPr>
          </a:p>
          <a:p>
            <a:pPr indent="464185" algn="just" fontAlgn="auto">
              <a:lnSpc>
                <a:spcPct val="150000"/>
              </a:lnSpc>
              <a:buFont typeface="Wingdings" panose="05000000000000000000" pitchFamily="2" charset="2"/>
              <a:buChar char="Ø"/>
            </a:pPr>
            <a:r>
              <a:rPr lang="zh-CN" b="1" kern="100" dirty="0">
                <a:solidFill>
                  <a:srgbClr val="FF0000"/>
                </a:solidFill>
                <a:latin typeface="微软雅黑" panose="020B0503020204020204" charset="-122"/>
                <a:ea typeface="微软雅黑" panose="020B0503020204020204" charset="-122"/>
              </a:rPr>
              <a:t>三是强化网格盯办。</a:t>
            </a:r>
            <a:r>
              <a:rPr kern="100" dirty="0">
                <a:latin typeface="微软雅黑" panose="020B0503020204020204" charset="-122"/>
                <a:ea typeface="微软雅黑" panose="020B0503020204020204" charset="-122"/>
              </a:rPr>
              <a:t>各乡镇、村要广泛发动，重点时段开展全村盯办，严防死守。</a:t>
            </a:r>
            <a:endParaRPr kern="100" dirty="0">
              <a:latin typeface="微软雅黑" panose="020B0503020204020204" charset="-122"/>
              <a:ea typeface="微软雅黑" panose="020B0503020204020204" charset="-122"/>
            </a:endParaRPr>
          </a:p>
          <a:p>
            <a:pPr indent="464185" algn="just" fontAlgn="auto">
              <a:lnSpc>
                <a:spcPct val="150000"/>
              </a:lnSpc>
              <a:buFont typeface="Wingdings" panose="05000000000000000000" pitchFamily="2" charset="2"/>
              <a:buChar char="Ø"/>
            </a:pPr>
            <a:r>
              <a:rPr lang="zh-CN" b="1" kern="100" dirty="0">
                <a:solidFill>
                  <a:srgbClr val="FF0000"/>
                </a:solidFill>
                <a:latin typeface="微软雅黑" panose="020B0503020204020204" charset="-122"/>
                <a:ea typeface="微软雅黑" panose="020B0503020204020204" charset="-122"/>
              </a:rPr>
              <a:t>四是强化行政处罚。</a:t>
            </a:r>
            <a:r>
              <a:rPr kern="100" dirty="0">
                <a:latin typeface="微软雅黑" panose="020B0503020204020204" charset="-122"/>
                <a:ea typeface="微软雅黑" panose="020B0503020204020204" charset="-122"/>
              </a:rPr>
              <a:t>重点时段，各乡镇对发现的点火人，依法严格处罚，公开曝光。</a:t>
            </a:r>
            <a:endParaRPr kern="100" dirty="0">
              <a:latin typeface="微软雅黑" panose="020B0503020204020204" charset="-122"/>
              <a:ea typeface="微软雅黑" panose="020B0503020204020204" charset="-122"/>
            </a:endParaRPr>
          </a:p>
          <a:p>
            <a:pPr indent="464185" algn="just" fontAlgn="auto">
              <a:lnSpc>
                <a:spcPct val="150000"/>
              </a:lnSpc>
              <a:buFont typeface="Wingdings" panose="05000000000000000000" pitchFamily="2" charset="2"/>
              <a:buChar char="Ø"/>
            </a:pPr>
            <a:r>
              <a:rPr lang="zh-CN" b="1" kern="100" dirty="0">
                <a:solidFill>
                  <a:srgbClr val="FF0000"/>
                </a:solidFill>
                <a:latin typeface="微软雅黑" panose="020B0503020204020204" charset="-122"/>
                <a:ea typeface="微软雅黑" panose="020B0503020204020204" charset="-122"/>
              </a:rPr>
              <a:t>五是强化追责问责。</a:t>
            </a:r>
            <a:r>
              <a:rPr kern="100" dirty="0">
                <a:latin typeface="微软雅黑" panose="020B0503020204020204" charset="-122"/>
                <a:ea typeface="微软雅黑" panose="020B0503020204020204" charset="-122"/>
              </a:rPr>
              <a:t>按市为要求，对重污染预警期间发现突出的秸秆焚烧问题，提级对乡镇党政主要负责同志进行问责。同时，省生态办也将对重污染天气预警期间火点高发的县（市、区）向市委发函，对县（市、区）委书记、县（市、区）长进行直接问责。</a:t>
            </a:r>
            <a:endParaRPr kern="100" dirty="0">
              <a:latin typeface="微软雅黑" panose="020B0503020204020204" charset="-122"/>
              <a:ea typeface="微软雅黑" panose="020B0503020204020204" charset="-122"/>
            </a:endParaRPr>
          </a:p>
        </p:txBody>
      </p:sp>
      <p:sp>
        <p:nvSpPr>
          <p:cNvPr id="2" name="@这不是阿燊"/>
          <p:cNvSpPr/>
          <p:nvPr>
            <p:custDataLst>
              <p:tags r:id="rId5"/>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措施落实和监督检查的监管体系</a:t>
            </a:r>
            <a:endParaRPr lang="zh-CN" sz="2000" dirty="0" smtClean="0">
              <a:solidFill>
                <a:schemeClr val="bg1"/>
              </a:solidFill>
              <a:latin typeface="微软雅黑" panose="020B0503020204020204" charset="-122"/>
              <a:ea typeface="微软雅黑" panose="020B0503020204020204" charset="-122"/>
              <a:sym typeface="+mn-ea"/>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0" y="-254"/>
            <a:ext cx="12192000" cy="6845807"/>
          </a:xfrm>
          <a:prstGeom prst="rect">
            <a:avLst/>
          </a:prstGeom>
        </p:spPr>
      </p:pic>
      <p:pic>
        <p:nvPicPr>
          <p:cNvPr id="38" name="图片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7515"/>
            <a:ext cx="12192000" cy="990600"/>
          </a:xfrm>
          <a:prstGeom prst="rect">
            <a:avLst/>
          </a:prstGeom>
        </p:spPr>
      </p:pic>
      <p:sp>
        <p:nvSpPr>
          <p:cNvPr id="20" name="@这不是阿燊"/>
          <p:cNvSpPr/>
          <p:nvPr>
            <p:custDataLst>
              <p:tags r:id="rId3"/>
            </p:custDataLst>
          </p:nvPr>
        </p:nvSpPr>
        <p:spPr>
          <a:xfrm>
            <a:off x="4457700" y="1233170"/>
            <a:ext cx="3006090" cy="593725"/>
          </a:xfrm>
          <a:prstGeom prst="rect">
            <a:avLst/>
          </a:prstGeom>
          <a:solidFill>
            <a:srgbClr val="E62C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rPr>
              <a:t>（五）社会车辆管控</a:t>
            </a:r>
            <a:endParaRPr kumimoji="0" lang="zh-CN" altLang="en-US" sz="2400" b="1" i="0" u="none" strike="noStrike" kern="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mn-ea"/>
              <a:sym typeface="优设标题黑" panose="00000500000000000000" pitchFamily="2" charset="-122"/>
            </a:endParaRPr>
          </a:p>
        </p:txBody>
      </p:sp>
      <p:sp>
        <p:nvSpPr>
          <p:cNvPr id="22" name="文本框 21"/>
          <p:cNvSpPr txBox="1"/>
          <p:nvPr>
            <p:custDataLst>
              <p:tags r:id="rId4"/>
            </p:custDataLst>
          </p:nvPr>
        </p:nvSpPr>
        <p:spPr>
          <a:xfrm>
            <a:off x="392430" y="1914525"/>
            <a:ext cx="11135995" cy="4077335"/>
          </a:xfrm>
          <a:prstGeom prst="rect">
            <a:avLst/>
          </a:prstGeom>
          <a:noFill/>
          <a:ln w="28575">
            <a:solidFill>
              <a:srgbClr val="FF0000"/>
            </a:solidFill>
            <a:prstDash val="lgDash"/>
          </a:ln>
        </p:spPr>
        <p:txBody>
          <a:bodyPr wrap="square">
            <a:noAutofit/>
          </a:bodyPr>
          <a:lstStyle/>
          <a:p>
            <a:pPr indent="464185" algn="just" fontAlgn="auto">
              <a:lnSpc>
                <a:spcPct val="150000"/>
              </a:lnSpc>
              <a:buFont typeface="Wingdings" panose="05000000000000000000" pitchFamily="2" charset="2"/>
              <a:buChar char="Ø"/>
            </a:pPr>
            <a:r>
              <a:rPr sz="2800" kern="100" dirty="0">
                <a:latin typeface="微软雅黑" panose="020B0503020204020204" charset="-122"/>
                <a:ea typeface="微软雅黑" panose="020B0503020204020204" charset="-122"/>
              </a:rPr>
              <a:t>重污染预警期间，</a:t>
            </a:r>
            <a:r>
              <a:rPr sz="2800" b="1" kern="100" dirty="0">
                <a:solidFill>
                  <a:srgbClr val="FF0000"/>
                </a:solidFill>
                <a:latin typeface="微软雅黑" panose="020B0503020204020204" charset="-122"/>
                <a:ea typeface="微软雅黑" panose="020B0503020204020204" charset="-122"/>
                <a:sym typeface="+mn-ea"/>
              </a:rPr>
              <a:t>公安交警</a:t>
            </a:r>
            <a:r>
              <a:rPr sz="2800" kern="100" dirty="0">
                <a:latin typeface="微软雅黑" panose="020B0503020204020204" charset="-122"/>
                <a:ea typeface="微软雅黑" panose="020B0503020204020204" charset="-122"/>
              </a:rPr>
              <a:t>、</a:t>
            </a:r>
            <a:r>
              <a:rPr sz="2800" b="1" kern="100" dirty="0">
                <a:solidFill>
                  <a:srgbClr val="FF0000"/>
                </a:solidFill>
                <a:latin typeface="微软雅黑" panose="020B0503020204020204" charset="-122"/>
                <a:ea typeface="微软雅黑" panose="020B0503020204020204" charset="-122"/>
              </a:rPr>
              <a:t>交通部门</a:t>
            </a:r>
            <a:r>
              <a:rPr sz="2800" kern="100" dirty="0">
                <a:latin typeface="微软雅黑" panose="020B0503020204020204" charset="-122"/>
                <a:ea typeface="微软雅黑" panose="020B0503020204020204" charset="-122"/>
              </a:rPr>
              <a:t>、</a:t>
            </a:r>
            <a:r>
              <a:rPr sz="2800" b="1" kern="100" dirty="0">
                <a:solidFill>
                  <a:srgbClr val="FF0000"/>
                </a:solidFill>
                <a:latin typeface="微软雅黑" panose="020B0503020204020204" charset="-122"/>
                <a:ea typeface="微软雅黑" panose="020B0503020204020204" charset="-122"/>
              </a:rPr>
              <a:t>城管执法</a:t>
            </a:r>
            <a:r>
              <a:rPr sz="2800" kern="100" dirty="0">
                <a:latin typeface="微软雅黑" panose="020B0503020204020204" charset="-122"/>
                <a:ea typeface="微软雅黑" panose="020B0503020204020204" charset="-122"/>
              </a:rPr>
              <a:t>、</a:t>
            </a:r>
            <a:r>
              <a:rPr sz="2800" b="1" kern="100" dirty="0">
                <a:solidFill>
                  <a:srgbClr val="FF0000"/>
                </a:solidFill>
                <a:latin typeface="微软雅黑" panose="020B0503020204020204" charset="-122"/>
                <a:ea typeface="微软雅黑" panose="020B0503020204020204" charset="-122"/>
              </a:rPr>
              <a:t>生态环境部门</a:t>
            </a:r>
            <a:r>
              <a:rPr sz="2800" kern="100" dirty="0">
                <a:latin typeface="微软雅黑" panose="020B0503020204020204" charset="-122"/>
                <a:ea typeface="微软雅黑" panose="020B0503020204020204" charset="-122"/>
              </a:rPr>
              <a:t>要开展联合执法行动，加强柴油货车路检路查、入户检查，对超标排放、冒黑烟、闯禁限行机动车依法查处，督促重点企业、物流园区等落实清洁运输要求。同时，</a:t>
            </a:r>
            <a:r>
              <a:rPr sz="2800" kern="100" dirty="0">
                <a:latin typeface="微软雅黑" panose="020B0503020204020204" charset="-122"/>
                <a:ea typeface="微软雅黑" panose="020B0503020204020204" charset="-122"/>
                <a:sym typeface="+mn-ea"/>
              </a:rPr>
              <a:t>公安交警</a:t>
            </a:r>
            <a:r>
              <a:rPr sz="2800" kern="100" dirty="0">
                <a:latin typeface="微软雅黑" panose="020B0503020204020204" charset="-122"/>
                <a:ea typeface="微软雅黑" panose="020B0503020204020204" charset="-122"/>
              </a:rPr>
              <a:t>要利用公众号、群发短信等手段加大宣传力度，对预警期间禁行政策告知车主，从源头减少车辆使用。</a:t>
            </a:r>
            <a:endParaRPr sz="2800" kern="100" dirty="0">
              <a:latin typeface="微软雅黑" panose="020B0503020204020204" charset="-122"/>
              <a:ea typeface="微软雅黑" panose="020B0503020204020204" charset="-122"/>
            </a:endParaRPr>
          </a:p>
        </p:txBody>
      </p:sp>
      <p:sp>
        <p:nvSpPr>
          <p:cNvPr id="2" name="@这不是阿燊"/>
          <p:cNvSpPr/>
          <p:nvPr>
            <p:custDataLst>
              <p:tags r:id="rId5"/>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措施落实和监督检查的监管体系</a:t>
            </a:r>
            <a:endParaRPr lang="zh-CN" sz="2000" dirty="0" smtClean="0">
              <a:solidFill>
                <a:schemeClr val="bg1"/>
              </a:solidFill>
              <a:latin typeface="微软雅黑" panose="020B0503020204020204" charset="-122"/>
              <a:ea typeface="微软雅黑" panose="020B0503020204020204" charset="-122"/>
              <a:sym typeface="+mn-e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288925" y="11811"/>
            <a:ext cx="12192000" cy="6845807"/>
          </a:xfrm>
          <a:prstGeom prst="rect">
            <a:avLst/>
          </a:prstGeom>
        </p:spPr>
      </p:pic>
      <p:pic>
        <p:nvPicPr>
          <p:cNvPr id="32" name="图片 31"/>
          <p:cNvPicPr>
            <a:picLocks noChangeAspect="1"/>
          </p:cNvPicPr>
          <p:nvPr/>
        </p:nvPicPr>
        <p:blipFill>
          <a:blip r:embed="rId2"/>
          <a:stretch>
            <a:fillRect/>
          </a:stretch>
        </p:blipFill>
        <p:spPr>
          <a:xfrm>
            <a:off x="0" y="4931570"/>
            <a:ext cx="12192000" cy="1633728"/>
          </a:xfrm>
          <a:prstGeom prst="rect">
            <a:avLst/>
          </a:prstGeom>
        </p:spPr>
      </p:pic>
      <p:pic>
        <p:nvPicPr>
          <p:cNvPr id="38" name="图片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60530"/>
            <a:ext cx="12192000" cy="990600"/>
          </a:xfrm>
          <a:prstGeom prst="rect">
            <a:avLst/>
          </a:prstGeom>
        </p:spPr>
      </p:pic>
      <p:sp>
        <p:nvSpPr>
          <p:cNvPr id="3" name="文本框 2"/>
          <p:cNvSpPr txBox="1"/>
          <p:nvPr/>
        </p:nvSpPr>
        <p:spPr>
          <a:xfrm>
            <a:off x="551180" y="2643505"/>
            <a:ext cx="11351895" cy="2491740"/>
          </a:xfrm>
          <a:prstGeom prst="rect">
            <a:avLst/>
          </a:prstGeom>
          <a:noFill/>
        </p:spPr>
        <p:txBody>
          <a:bodyPr wrap="square" rtlCol="0">
            <a:spAutoFit/>
          </a:bodyPr>
          <a:lstStyle>
            <a:defPPr>
              <a:defRPr lang="zh-CN"/>
            </a:defPPr>
            <a:lvl1pPr>
              <a:lnSpc>
                <a:spcPct val="120000"/>
              </a:lnSpc>
              <a:defRPr sz="2800" b="1" spc="200">
                <a:solidFill>
                  <a:srgbClr val="000000"/>
                </a:solidFill>
              </a:defRPr>
            </a:lvl1pPr>
          </a:lstStyle>
          <a:p>
            <a:pPr algn="l">
              <a:lnSpc>
                <a:spcPct val="130000"/>
              </a:lnSpc>
            </a:pPr>
            <a:r>
              <a:rPr lang="zh-CN" sz="6000" dirty="0" smtClean="0">
                <a:solidFill>
                  <a:schemeClr val="tx1"/>
                </a:solidFill>
                <a:latin typeface="微软雅黑" panose="020B0503020204020204" charset="-122"/>
                <a:ea typeface="微软雅黑" panose="020B0503020204020204" charset="-122"/>
                <a:sym typeface="+mn-ea"/>
              </a:rPr>
              <a:t>应急调度和问题整改的组织体系</a:t>
            </a:r>
            <a:endParaRPr lang="zh-CN" sz="6000" dirty="0" smtClean="0">
              <a:solidFill>
                <a:schemeClr val="tx1"/>
              </a:solidFill>
              <a:latin typeface="微软雅黑" panose="020B0503020204020204" charset="-122"/>
              <a:ea typeface="微软雅黑" panose="020B0503020204020204" charset="-122"/>
              <a:sym typeface="+mn-ea"/>
            </a:endParaRPr>
          </a:p>
          <a:p>
            <a:pPr algn="l">
              <a:lnSpc>
                <a:spcPct val="130000"/>
              </a:lnSpc>
            </a:pPr>
            <a:endParaRPr lang="zh-CN" altLang="en-US" sz="6000" b="0" kern="0" spc="0" noProof="0" dirty="0">
              <a:ln>
                <a:noFill/>
              </a:ln>
              <a:solidFill>
                <a:schemeClr val="tx1"/>
              </a:solidFill>
              <a:effectLst/>
              <a:uLnTx/>
              <a:uFillTx/>
              <a:latin typeface="优设标题黑" panose="00000500000000000000" pitchFamily="2" charset="-122"/>
              <a:ea typeface="优设标题黑" panose="00000500000000000000" pitchFamily="2" charset="-122"/>
              <a:cs typeface="+mn-ea"/>
              <a:sym typeface="+mn-lt"/>
            </a:endParaRPr>
          </a:p>
        </p:txBody>
      </p:sp>
      <p:grpSp>
        <p:nvGrpSpPr>
          <p:cNvPr id="27" name="组合 26"/>
          <p:cNvGrpSpPr/>
          <p:nvPr/>
        </p:nvGrpSpPr>
        <p:grpSpPr>
          <a:xfrm>
            <a:off x="5095240" y="1903095"/>
            <a:ext cx="2345055" cy="739775"/>
            <a:chOff x="4783217" y="1368110"/>
            <a:chExt cx="2001580" cy="476542"/>
          </a:xfrm>
          <a:solidFill>
            <a:schemeClr val="accent4">
              <a:lumMod val="60000"/>
              <a:lumOff val="40000"/>
            </a:schemeClr>
          </a:solidFill>
        </p:grpSpPr>
        <p:sp>
          <p:nvSpPr>
            <p:cNvPr id="28" name="矩形: 圆角 18"/>
            <p:cNvSpPr/>
            <p:nvPr/>
          </p:nvSpPr>
          <p:spPr>
            <a:xfrm>
              <a:off x="4783217" y="1368110"/>
              <a:ext cx="2001580" cy="47654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汉仪超粗宋简" panose="02010600000101010101" charset="-122"/>
                <a:ea typeface="汉仪超粗宋简" panose="02010600000101010101" charset="-122"/>
              </a:endParaRPr>
            </a:p>
          </p:txBody>
        </p:sp>
        <p:sp>
          <p:nvSpPr>
            <p:cNvPr id="2" name="文本框 1"/>
            <p:cNvSpPr txBox="1"/>
            <p:nvPr/>
          </p:nvSpPr>
          <p:spPr>
            <a:xfrm>
              <a:off x="5023891" y="1458177"/>
              <a:ext cx="1641636" cy="375916"/>
            </a:xfrm>
            <a:prstGeom prst="rect">
              <a:avLst/>
            </a:prstGeom>
            <a:grpFill/>
          </p:spPr>
          <p:txBody>
            <a:bodyPr wrap="square" rtlCol="0">
              <a:spAutoFit/>
            </a:bodyPr>
            <a:lstStyle/>
            <a:p>
              <a:pPr algn="ctr"/>
              <a:r>
                <a:rPr lang="zh-CN" altLang="en-US" sz="3200" b="1" dirty="0">
                  <a:solidFill>
                    <a:schemeClr val="tx1"/>
                  </a:solidFill>
                  <a:latin typeface="黑体" panose="02010609060101010101" charset="-122"/>
                  <a:ea typeface="黑体" panose="02010609060101010101" charset="-122"/>
                </a:rPr>
                <a:t>第五部分</a:t>
              </a:r>
              <a:endParaRPr lang="zh-CN" altLang="en-US" sz="3200" b="1" dirty="0">
                <a:solidFill>
                  <a:schemeClr val="tx1"/>
                </a:solidFill>
                <a:latin typeface="黑体" panose="02010609060101010101" charset="-122"/>
                <a:ea typeface="黑体" panose="02010609060101010101" charset="-122"/>
              </a:endParaRPr>
            </a:p>
          </p:txBody>
        </p:sp>
      </p:grpSp>
    </p:spTree>
  </p:cSld>
  <p:clrMapOvr>
    <a:masterClrMapping/>
  </p:clrMapOvr>
  <p:transition advTm="300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288925" y="11811"/>
            <a:ext cx="12192000" cy="6845807"/>
          </a:xfrm>
          <a:prstGeom prst="rect">
            <a:avLst/>
          </a:prstGeom>
        </p:spPr>
      </p:pic>
      <p:pic>
        <p:nvPicPr>
          <p:cNvPr id="32" name="图片 31"/>
          <p:cNvPicPr>
            <a:picLocks noChangeAspect="1"/>
          </p:cNvPicPr>
          <p:nvPr/>
        </p:nvPicPr>
        <p:blipFill>
          <a:blip r:embed="rId2"/>
          <a:stretch>
            <a:fillRect/>
          </a:stretch>
        </p:blipFill>
        <p:spPr>
          <a:xfrm>
            <a:off x="0" y="4931570"/>
            <a:ext cx="12192000" cy="1633728"/>
          </a:xfrm>
          <a:prstGeom prst="rect">
            <a:avLst/>
          </a:prstGeom>
        </p:spPr>
      </p:pic>
      <p:pic>
        <p:nvPicPr>
          <p:cNvPr id="38" name="图片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60530"/>
            <a:ext cx="12192000" cy="990600"/>
          </a:xfrm>
          <a:prstGeom prst="rect">
            <a:avLst/>
          </a:prstGeom>
        </p:spPr>
      </p:pic>
      <p:sp>
        <p:nvSpPr>
          <p:cNvPr id="3" name="文本框 2"/>
          <p:cNvSpPr txBox="1"/>
          <p:nvPr/>
        </p:nvSpPr>
        <p:spPr>
          <a:xfrm>
            <a:off x="551180" y="2643505"/>
            <a:ext cx="11351895" cy="1291590"/>
          </a:xfrm>
          <a:prstGeom prst="rect">
            <a:avLst/>
          </a:prstGeom>
          <a:noFill/>
        </p:spPr>
        <p:txBody>
          <a:bodyPr wrap="square" rtlCol="0">
            <a:spAutoFit/>
          </a:bodyPr>
          <a:lstStyle>
            <a:defPPr>
              <a:defRPr lang="zh-CN"/>
            </a:defPPr>
            <a:lvl1pPr>
              <a:lnSpc>
                <a:spcPct val="120000"/>
              </a:lnSpc>
              <a:defRPr sz="2800" b="1" spc="200">
                <a:solidFill>
                  <a:srgbClr val="000000"/>
                </a:solidFill>
              </a:defRPr>
            </a:lvl1pPr>
          </a:lstStyle>
          <a:p>
            <a:pPr algn="l">
              <a:lnSpc>
                <a:spcPct val="130000"/>
              </a:lnSpc>
            </a:pPr>
            <a:r>
              <a:rPr lang="zh-CN" sz="6000" dirty="0" smtClean="0">
                <a:solidFill>
                  <a:schemeClr val="tx1"/>
                </a:solidFill>
                <a:latin typeface="微软雅黑" panose="020B0503020204020204" charset="-122"/>
                <a:ea typeface="微软雅黑" panose="020B0503020204020204" charset="-122"/>
                <a:sym typeface="+mn-ea"/>
              </a:rPr>
              <a:t>应急调度和问题整改的组织体系</a:t>
            </a:r>
            <a:endParaRPr lang="zh-CN" altLang="en-US" sz="6000" b="0" kern="0" spc="0" noProof="0" dirty="0">
              <a:ln>
                <a:noFill/>
              </a:ln>
              <a:solidFill>
                <a:schemeClr val="tx1"/>
              </a:solidFill>
              <a:effectLst/>
              <a:uLnTx/>
              <a:uFillTx/>
              <a:latin typeface="优设标题黑" panose="00000500000000000000" pitchFamily="2" charset="-122"/>
              <a:ea typeface="优设标题黑" panose="00000500000000000000" pitchFamily="2" charset="-122"/>
              <a:cs typeface="+mn-ea"/>
              <a:sym typeface="+mn-lt"/>
            </a:endParaRPr>
          </a:p>
        </p:txBody>
      </p:sp>
      <p:grpSp>
        <p:nvGrpSpPr>
          <p:cNvPr id="27" name="组合 26"/>
          <p:cNvGrpSpPr/>
          <p:nvPr/>
        </p:nvGrpSpPr>
        <p:grpSpPr>
          <a:xfrm>
            <a:off x="5095211" y="1902780"/>
            <a:ext cx="2001580" cy="476542"/>
            <a:chOff x="4783217" y="1368110"/>
            <a:chExt cx="2001580" cy="476542"/>
          </a:xfrm>
          <a:solidFill>
            <a:schemeClr val="accent4">
              <a:lumMod val="60000"/>
              <a:lumOff val="40000"/>
            </a:schemeClr>
          </a:solidFill>
        </p:grpSpPr>
        <p:sp>
          <p:nvSpPr>
            <p:cNvPr id="28" name="矩形: 圆角 18"/>
            <p:cNvSpPr/>
            <p:nvPr/>
          </p:nvSpPr>
          <p:spPr>
            <a:xfrm>
              <a:off x="4783217" y="1368110"/>
              <a:ext cx="2001580" cy="47654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汉仪超粗宋简" panose="02010600000101010101" charset="-122"/>
                <a:ea typeface="汉仪超粗宋简" panose="02010600000101010101" charset="-122"/>
              </a:endParaRPr>
            </a:p>
          </p:txBody>
        </p:sp>
        <p:sp>
          <p:nvSpPr>
            <p:cNvPr id="2" name="文本框 1"/>
            <p:cNvSpPr txBox="1"/>
            <p:nvPr/>
          </p:nvSpPr>
          <p:spPr>
            <a:xfrm>
              <a:off x="4963188" y="1375549"/>
              <a:ext cx="1641636" cy="460375"/>
            </a:xfrm>
            <a:prstGeom prst="rect">
              <a:avLst/>
            </a:prstGeom>
            <a:grpFill/>
          </p:spPr>
          <p:txBody>
            <a:bodyPr wrap="square" rtlCol="0">
              <a:spAutoFit/>
            </a:bodyPr>
            <a:lstStyle/>
            <a:p>
              <a:pPr algn="ctr"/>
              <a:r>
                <a:rPr lang="zh-CN" altLang="en-US" sz="2400" b="1" dirty="0">
                  <a:solidFill>
                    <a:schemeClr val="tx1"/>
                  </a:solidFill>
                  <a:latin typeface="黑体" panose="02010609060101010101" charset="-122"/>
                  <a:ea typeface="黑体" panose="02010609060101010101" charset="-122"/>
                </a:rPr>
                <a:t>第五部分</a:t>
              </a:r>
              <a:endParaRPr lang="zh-CN" altLang="en-US" sz="2400" b="1" dirty="0">
                <a:solidFill>
                  <a:schemeClr val="tx1"/>
                </a:solidFill>
                <a:latin typeface="黑体" panose="02010609060101010101" charset="-122"/>
                <a:ea typeface="黑体" panose="02010609060101010101" charset="-122"/>
              </a:endParaRPr>
            </a:p>
          </p:txBody>
        </p:sp>
      </p:grpSp>
      <p:pic>
        <p:nvPicPr>
          <p:cNvPr id="4" name="图片 3"/>
          <p:cNvPicPr>
            <a:picLocks noChangeAspect="1"/>
          </p:cNvPicPr>
          <p:nvPr/>
        </p:nvPicPr>
        <p:blipFill>
          <a:blip r:embed="rId1"/>
          <a:stretch>
            <a:fillRect/>
          </a:stretch>
        </p:blipFill>
        <p:spPr>
          <a:xfrm>
            <a:off x="0" y="6096"/>
            <a:ext cx="12192000" cy="6845807"/>
          </a:xfrm>
          <a:prstGeom prst="rect">
            <a:avLst/>
          </a:prstGeom>
        </p:spPr>
      </p:pic>
      <p:sp>
        <p:nvSpPr>
          <p:cNvPr id="14" name="矩形 83"/>
          <p:cNvSpPr>
            <a:spLocks noChangeArrowheads="1"/>
          </p:cNvSpPr>
          <p:nvPr>
            <p:custDataLst>
              <p:tags r:id="rId4"/>
            </p:custDataLst>
          </p:nvPr>
        </p:nvSpPr>
        <p:spPr bwMode="auto">
          <a:xfrm>
            <a:off x="300355" y="852170"/>
            <a:ext cx="11689715" cy="5050155"/>
          </a:xfrm>
          <a:prstGeom prst="roundRect">
            <a:avLst>
              <a:gd name="adj" fmla="val 5783"/>
            </a:avLst>
          </a:prstGeom>
          <a:noFill/>
          <a:ln w="19050">
            <a:solidFill>
              <a:srgbClr val="E57300"/>
            </a:solidFill>
            <a:prstDash val="sysDash"/>
            <a:miter lim="800000"/>
          </a:ln>
        </p:spPr>
        <p:txBody>
          <a:bodyPr/>
          <a:lstStyle>
            <a:lvl1pPr>
              <a:spcBef>
                <a:spcPct val="20000"/>
              </a:spcBef>
              <a:buChar char="•"/>
              <a:defRPr sz="2000">
                <a:solidFill>
                  <a:srgbClr val="4D4D4D"/>
                </a:solidFill>
                <a:latin typeface="Arial" panose="020B0604020202020204" pitchFamily="34" charset="0"/>
                <a:ea typeface="微软雅黑" panose="020B0503020204020204" charset="-122"/>
                <a:cs typeface="微软雅黑" panose="020B0503020204020204" charset="-122"/>
              </a:defRPr>
            </a:lvl1pPr>
            <a:lvl2pPr marL="742950" indent="-285750">
              <a:spcBef>
                <a:spcPct val="20000"/>
              </a:spcBef>
              <a:buChar char="–"/>
              <a:defRPr sz="2000">
                <a:solidFill>
                  <a:srgbClr val="4D4D4D"/>
                </a:solidFill>
                <a:latin typeface="Arial" panose="020B0604020202020204" pitchFamily="34" charset="0"/>
                <a:ea typeface="仿宋_GB2312" panose="02010609030101010101" pitchFamily="49" charset="-122"/>
                <a:cs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cs typeface="仿宋_GB2312" panose="02010609030101010101" pitchFamily="49"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4D4D4D"/>
              </a:solidFill>
              <a:effectLst/>
              <a:uLnTx/>
              <a:uFillTx/>
              <a:latin typeface="优设标题黑" panose="00000500000000000000" pitchFamily="2" charset="-122"/>
              <a:ea typeface="优设标题黑" panose="00000500000000000000" pitchFamily="2" charset="-122"/>
              <a:cs typeface="优设标题黑" panose="00000500000000000000" pitchFamily="2" charset="-122"/>
            </a:endParaRPr>
          </a:p>
        </p:txBody>
      </p:sp>
      <p:sp>
        <p:nvSpPr>
          <p:cNvPr id="16" name="圆角矩形 76"/>
          <p:cNvSpPr/>
          <p:nvPr>
            <p:custDataLst>
              <p:tags r:id="rId5"/>
            </p:custDataLst>
          </p:nvPr>
        </p:nvSpPr>
        <p:spPr>
          <a:xfrm>
            <a:off x="1076960" y="650240"/>
            <a:ext cx="2970530" cy="492125"/>
          </a:xfrm>
          <a:prstGeom prst="roundRect">
            <a:avLst>
              <a:gd name="adj" fmla="val 50000"/>
            </a:avLst>
          </a:prstGeom>
          <a:solidFill>
            <a:srgbClr val="E62C2D"/>
          </a:solidFill>
          <a:ln w="12700" cap="flat" cmpd="sng" algn="ctr">
            <a:solidFill>
              <a:srgbClr val="C00000"/>
            </a:solidFill>
            <a:prstDash val="solid"/>
          </a:ln>
          <a:effectLst/>
        </p:spPr>
        <p:txBody>
          <a:bodyPr rtlCol="0" anchor="ctr"/>
          <a:lstStyle/>
          <a:p>
            <a:pPr>
              <a:defRPr/>
            </a:pPr>
            <a:r>
              <a:rPr kumimoji="0" sz="3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 </a:t>
            </a:r>
            <a:r>
              <a:rPr kumimoji="0" lang="en-US" sz="3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   </a:t>
            </a:r>
            <a:r>
              <a:rPr kumimoji="0" sz="3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存在问题</a:t>
            </a:r>
            <a:endParaRPr kumimoji="0" sz="3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 name="文本框 4"/>
          <p:cNvSpPr txBox="1"/>
          <p:nvPr/>
        </p:nvSpPr>
        <p:spPr>
          <a:xfrm>
            <a:off x="668020" y="1362710"/>
            <a:ext cx="11144250" cy="3728085"/>
          </a:xfrm>
          <a:prstGeom prst="rect">
            <a:avLst/>
          </a:prstGeom>
          <a:noFill/>
        </p:spPr>
        <p:txBody>
          <a:bodyPr wrap="square" rtlCol="0">
            <a:noAutofit/>
          </a:bodyPr>
          <a:p>
            <a:r>
              <a:rPr lang="en-US" altLang="zh-CN" sz="3600"/>
              <a:t>  </a:t>
            </a:r>
            <a:r>
              <a:rPr sz="3200"/>
              <a:t>上一轮联防联控期间，生态环境部每日开展会商调度，通报各地五方面（</a:t>
            </a:r>
            <a:r>
              <a:rPr sz="3200" b="1">
                <a:solidFill>
                  <a:srgbClr val="FF0000"/>
                </a:solidFill>
              </a:rPr>
              <a:t>减排量变化</a:t>
            </a:r>
            <a:r>
              <a:rPr sz="3200"/>
              <a:t>、</a:t>
            </a:r>
            <a:r>
              <a:rPr sz="3200" b="1">
                <a:solidFill>
                  <a:srgbClr val="FF0000"/>
                </a:solidFill>
              </a:rPr>
              <a:t>交通流量变化</a:t>
            </a:r>
            <a:r>
              <a:rPr sz="3200"/>
              <a:t>、</a:t>
            </a:r>
            <a:r>
              <a:rPr sz="3200" b="1">
                <a:solidFill>
                  <a:srgbClr val="FF0000"/>
                </a:solidFill>
              </a:rPr>
              <a:t>工业企业预警落实情况</a:t>
            </a:r>
            <a:r>
              <a:rPr sz="3200"/>
              <a:t>、</a:t>
            </a:r>
            <a:r>
              <a:rPr sz="3200" b="1">
                <a:solidFill>
                  <a:srgbClr val="FF0000"/>
                </a:solidFill>
              </a:rPr>
              <a:t>火点数量</a:t>
            </a:r>
            <a:r>
              <a:rPr sz="3200"/>
              <a:t>、</a:t>
            </a:r>
            <a:r>
              <a:rPr sz="3200" b="1">
                <a:solidFill>
                  <a:srgbClr val="FF0000"/>
                </a:solidFill>
              </a:rPr>
              <a:t>高值热点</a:t>
            </a:r>
            <a:r>
              <a:rPr sz="3200"/>
              <a:t>）问题，共通报我市45家企业未落实应急管控问题；</a:t>
            </a:r>
            <a:r>
              <a:rPr sz="3200" b="1">
                <a:solidFill>
                  <a:srgbClr val="FF0000"/>
                </a:solidFill>
              </a:rPr>
              <a:t>安国市药材熏蒸SO</a:t>
            </a:r>
            <a:r>
              <a:rPr sz="3200" b="1" baseline="-25000">
                <a:solidFill>
                  <a:srgbClr val="FF0000"/>
                </a:solidFill>
              </a:rPr>
              <a:t>2</a:t>
            </a:r>
            <a:r>
              <a:rPr sz="3200" b="1">
                <a:solidFill>
                  <a:srgbClr val="FF0000"/>
                </a:solidFill>
              </a:rPr>
              <a:t>高值问题</a:t>
            </a:r>
            <a:r>
              <a:rPr sz="3200"/>
              <a:t>被通报3次，</a:t>
            </a:r>
            <a:r>
              <a:rPr sz="3200" b="1">
                <a:solidFill>
                  <a:srgbClr val="FF0000"/>
                </a:solidFill>
              </a:rPr>
              <a:t>望都县开发区站点NO</a:t>
            </a:r>
            <a:r>
              <a:rPr sz="3200" b="1" baseline="-25000">
                <a:solidFill>
                  <a:srgbClr val="FF0000"/>
                </a:solidFill>
              </a:rPr>
              <a:t>2</a:t>
            </a:r>
            <a:r>
              <a:rPr sz="3200" b="1">
                <a:solidFill>
                  <a:srgbClr val="FF0000"/>
                </a:solidFill>
              </a:rPr>
              <a:t>高值问题</a:t>
            </a:r>
            <a:r>
              <a:rPr sz="3200"/>
              <a:t>被通报2次，</a:t>
            </a:r>
            <a:r>
              <a:rPr sz="3200" b="1">
                <a:solidFill>
                  <a:srgbClr val="FF0000"/>
                </a:solidFill>
              </a:rPr>
              <a:t>清苑区何桥乡镇站CO高值</a:t>
            </a:r>
            <a:r>
              <a:rPr lang="zh-CN" sz="3200" b="1">
                <a:solidFill>
                  <a:srgbClr val="FF0000"/>
                </a:solidFill>
              </a:rPr>
              <a:t>问题</a:t>
            </a:r>
            <a:r>
              <a:rPr sz="3200"/>
              <a:t>被通报1次；秸秆焚烧火点上，共通报我市卫星遥感发现火点11个（全省第3多），高碑店市4个、高阳县3个，顺平县、易县、定兴县、清苑区各1个。也对我市工业企业总量减排比例高、城市交通流量下降明显提出肯定。</a:t>
            </a:r>
            <a:endParaRPr sz="3200"/>
          </a:p>
        </p:txBody>
      </p:sp>
      <p:sp>
        <p:nvSpPr>
          <p:cNvPr id="6" name="@这不是阿燊"/>
          <p:cNvSpPr/>
          <p:nvPr>
            <p:custDataLst>
              <p:tags r:id="rId6"/>
            </p:custDataLst>
          </p:nvPr>
        </p:nvSpPr>
        <p:spPr>
          <a:xfrm>
            <a:off x="7221855" y="0"/>
            <a:ext cx="504444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endParaRPr kumimoji="1" lang="zh-CN" altLang="en-US" kern="0">
              <a:solidFill>
                <a:prstClr val="white"/>
              </a:solidFill>
              <a:latin typeface="优设标题黑" panose="00000500000000000000" pitchFamily="2" charset="-122"/>
              <a:ea typeface="优设标题黑" panose="00000500000000000000" pitchFamily="2" charset="-122"/>
              <a:cs typeface="优设标题黑" panose="00000500000000000000" pitchFamily="2" charset="-122"/>
              <a:sym typeface="+mn-lt"/>
            </a:endParaRPr>
          </a:p>
        </p:txBody>
      </p:sp>
      <p:sp>
        <p:nvSpPr>
          <p:cNvPr id="7" name="@这不是阿燊"/>
          <p:cNvSpPr/>
          <p:nvPr>
            <p:custDataLst>
              <p:tags r:id="rId7"/>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应急调度和问题整改的组织体系</a:t>
            </a:r>
            <a:endParaRPr lang="zh-CN" sz="2000" dirty="0" smtClean="0">
              <a:solidFill>
                <a:schemeClr val="bg1"/>
              </a:solidFill>
              <a:latin typeface="微软雅黑" panose="020B0503020204020204" charset="-122"/>
              <a:ea typeface="微软雅黑" panose="020B0503020204020204" charset="-122"/>
              <a:sym typeface="+mn-ea"/>
            </a:endParaRPr>
          </a:p>
        </p:txBody>
      </p:sp>
    </p:spTree>
  </p:cSld>
  <p:clrMapOvr>
    <a:masterClrMapping/>
  </p:clrMapOvr>
  <p:transition advTm="3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288925" y="11811"/>
            <a:ext cx="12192000" cy="6845807"/>
          </a:xfrm>
          <a:prstGeom prst="rect">
            <a:avLst/>
          </a:prstGeom>
        </p:spPr>
      </p:pic>
      <p:pic>
        <p:nvPicPr>
          <p:cNvPr id="32" name="图片 31"/>
          <p:cNvPicPr>
            <a:picLocks noChangeAspect="1"/>
          </p:cNvPicPr>
          <p:nvPr/>
        </p:nvPicPr>
        <p:blipFill>
          <a:blip r:embed="rId2"/>
          <a:stretch>
            <a:fillRect/>
          </a:stretch>
        </p:blipFill>
        <p:spPr>
          <a:xfrm>
            <a:off x="0" y="4931570"/>
            <a:ext cx="12192000" cy="1633728"/>
          </a:xfrm>
          <a:prstGeom prst="rect">
            <a:avLst/>
          </a:prstGeom>
        </p:spPr>
      </p:pic>
      <p:pic>
        <p:nvPicPr>
          <p:cNvPr id="38" name="图片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60530"/>
            <a:ext cx="12192000" cy="990600"/>
          </a:xfrm>
          <a:prstGeom prst="rect">
            <a:avLst/>
          </a:prstGeom>
        </p:spPr>
      </p:pic>
      <p:sp>
        <p:nvSpPr>
          <p:cNvPr id="3" name="文本框 2"/>
          <p:cNvSpPr txBox="1"/>
          <p:nvPr/>
        </p:nvSpPr>
        <p:spPr>
          <a:xfrm>
            <a:off x="551180" y="2643505"/>
            <a:ext cx="11351895" cy="1291590"/>
          </a:xfrm>
          <a:prstGeom prst="rect">
            <a:avLst/>
          </a:prstGeom>
          <a:noFill/>
        </p:spPr>
        <p:txBody>
          <a:bodyPr wrap="square" rtlCol="0">
            <a:spAutoFit/>
          </a:bodyPr>
          <a:lstStyle>
            <a:defPPr>
              <a:defRPr lang="zh-CN"/>
            </a:defPPr>
            <a:lvl1pPr>
              <a:lnSpc>
                <a:spcPct val="120000"/>
              </a:lnSpc>
              <a:defRPr sz="2800" b="1" spc="200">
                <a:solidFill>
                  <a:srgbClr val="000000"/>
                </a:solidFill>
              </a:defRPr>
            </a:lvl1pPr>
          </a:lstStyle>
          <a:p>
            <a:pPr algn="l">
              <a:lnSpc>
                <a:spcPct val="130000"/>
              </a:lnSpc>
            </a:pPr>
            <a:r>
              <a:rPr lang="zh-CN" sz="6000" dirty="0" smtClean="0">
                <a:solidFill>
                  <a:schemeClr val="tx1"/>
                </a:solidFill>
                <a:latin typeface="微软雅黑" panose="020B0503020204020204" charset="-122"/>
                <a:ea typeface="微软雅黑" panose="020B0503020204020204" charset="-122"/>
                <a:sym typeface="+mn-ea"/>
              </a:rPr>
              <a:t>应急调度和问题整改的组织体系</a:t>
            </a:r>
            <a:endParaRPr lang="zh-CN" altLang="en-US" sz="6000" b="0" kern="0" spc="0" noProof="0" dirty="0">
              <a:ln>
                <a:noFill/>
              </a:ln>
              <a:solidFill>
                <a:schemeClr val="tx1"/>
              </a:solidFill>
              <a:effectLst/>
              <a:uLnTx/>
              <a:uFillTx/>
              <a:latin typeface="优设标题黑" panose="00000500000000000000" pitchFamily="2" charset="-122"/>
              <a:ea typeface="优设标题黑" panose="00000500000000000000" pitchFamily="2" charset="-122"/>
              <a:cs typeface="+mn-ea"/>
              <a:sym typeface="+mn-lt"/>
            </a:endParaRPr>
          </a:p>
        </p:txBody>
      </p:sp>
      <p:grpSp>
        <p:nvGrpSpPr>
          <p:cNvPr id="27" name="组合 26"/>
          <p:cNvGrpSpPr/>
          <p:nvPr/>
        </p:nvGrpSpPr>
        <p:grpSpPr>
          <a:xfrm>
            <a:off x="5095211" y="1902780"/>
            <a:ext cx="2001580" cy="476542"/>
            <a:chOff x="4783217" y="1368110"/>
            <a:chExt cx="2001580" cy="476542"/>
          </a:xfrm>
          <a:solidFill>
            <a:schemeClr val="accent4">
              <a:lumMod val="60000"/>
              <a:lumOff val="40000"/>
            </a:schemeClr>
          </a:solidFill>
        </p:grpSpPr>
        <p:sp>
          <p:nvSpPr>
            <p:cNvPr id="28" name="矩形: 圆角 18"/>
            <p:cNvSpPr/>
            <p:nvPr/>
          </p:nvSpPr>
          <p:spPr>
            <a:xfrm>
              <a:off x="4783217" y="1368110"/>
              <a:ext cx="2001580" cy="47654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汉仪超粗宋简" panose="02010600000101010101" charset="-122"/>
                <a:ea typeface="汉仪超粗宋简" panose="02010600000101010101" charset="-122"/>
              </a:endParaRPr>
            </a:p>
          </p:txBody>
        </p:sp>
        <p:sp>
          <p:nvSpPr>
            <p:cNvPr id="2" name="文本框 1"/>
            <p:cNvSpPr txBox="1"/>
            <p:nvPr/>
          </p:nvSpPr>
          <p:spPr>
            <a:xfrm>
              <a:off x="4963188" y="1375549"/>
              <a:ext cx="1641636" cy="460375"/>
            </a:xfrm>
            <a:prstGeom prst="rect">
              <a:avLst/>
            </a:prstGeom>
            <a:grpFill/>
          </p:spPr>
          <p:txBody>
            <a:bodyPr wrap="square" rtlCol="0">
              <a:spAutoFit/>
            </a:bodyPr>
            <a:lstStyle/>
            <a:p>
              <a:pPr algn="ctr"/>
              <a:r>
                <a:rPr lang="zh-CN" altLang="en-US" sz="2400" b="1" dirty="0">
                  <a:solidFill>
                    <a:schemeClr val="tx1"/>
                  </a:solidFill>
                  <a:latin typeface="黑体" panose="02010609060101010101" charset="-122"/>
                  <a:ea typeface="黑体" panose="02010609060101010101" charset="-122"/>
                </a:rPr>
                <a:t>第五部分</a:t>
              </a:r>
              <a:endParaRPr lang="zh-CN" altLang="en-US" sz="2400" b="1" dirty="0">
                <a:solidFill>
                  <a:schemeClr val="tx1"/>
                </a:solidFill>
                <a:latin typeface="黑体" panose="02010609060101010101" charset="-122"/>
                <a:ea typeface="黑体" panose="02010609060101010101" charset="-122"/>
              </a:endParaRPr>
            </a:p>
          </p:txBody>
        </p:sp>
      </p:grpSp>
      <p:pic>
        <p:nvPicPr>
          <p:cNvPr id="4" name="图片 3"/>
          <p:cNvPicPr>
            <a:picLocks noChangeAspect="1"/>
          </p:cNvPicPr>
          <p:nvPr/>
        </p:nvPicPr>
        <p:blipFill>
          <a:blip r:embed="rId1"/>
          <a:stretch>
            <a:fillRect/>
          </a:stretch>
        </p:blipFill>
        <p:spPr>
          <a:xfrm>
            <a:off x="0" y="6096"/>
            <a:ext cx="12192000" cy="6845807"/>
          </a:xfrm>
          <a:prstGeom prst="rect">
            <a:avLst/>
          </a:prstGeom>
        </p:spPr>
      </p:pic>
      <p:sp>
        <p:nvSpPr>
          <p:cNvPr id="14" name="矩形 83"/>
          <p:cNvSpPr>
            <a:spLocks noChangeArrowheads="1"/>
          </p:cNvSpPr>
          <p:nvPr>
            <p:custDataLst>
              <p:tags r:id="rId4"/>
            </p:custDataLst>
          </p:nvPr>
        </p:nvSpPr>
        <p:spPr bwMode="auto">
          <a:xfrm>
            <a:off x="300355" y="852170"/>
            <a:ext cx="11689715" cy="5050155"/>
          </a:xfrm>
          <a:prstGeom prst="roundRect">
            <a:avLst>
              <a:gd name="adj" fmla="val 5783"/>
            </a:avLst>
          </a:prstGeom>
          <a:noFill/>
          <a:ln w="19050">
            <a:solidFill>
              <a:srgbClr val="E57300"/>
            </a:solidFill>
            <a:prstDash val="sysDash"/>
            <a:miter lim="800000"/>
          </a:ln>
        </p:spPr>
        <p:txBody>
          <a:bodyPr/>
          <a:lstStyle>
            <a:lvl1pPr>
              <a:spcBef>
                <a:spcPct val="20000"/>
              </a:spcBef>
              <a:buChar char="•"/>
              <a:defRPr sz="2000">
                <a:solidFill>
                  <a:srgbClr val="4D4D4D"/>
                </a:solidFill>
                <a:latin typeface="Arial" panose="020B0604020202020204" pitchFamily="34" charset="0"/>
                <a:ea typeface="微软雅黑" panose="020B0503020204020204" charset="-122"/>
                <a:cs typeface="微软雅黑" panose="020B0503020204020204" charset="-122"/>
              </a:defRPr>
            </a:lvl1pPr>
            <a:lvl2pPr marL="742950" indent="-285750">
              <a:spcBef>
                <a:spcPct val="20000"/>
              </a:spcBef>
              <a:buChar char="–"/>
              <a:defRPr sz="2000">
                <a:solidFill>
                  <a:srgbClr val="4D4D4D"/>
                </a:solidFill>
                <a:latin typeface="Arial" panose="020B0604020202020204" pitchFamily="34" charset="0"/>
                <a:ea typeface="仿宋_GB2312" panose="02010609030101010101" pitchFamily="49" charset="-122"/>
                <a:cs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cs typeface="仿宋_GB2312" panose="02010609030101010101" pitchFamily="49"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4D4D4D"/>
              </a:solidFill>
              <a:effectLst/>
              <a:uLnTx/>
              <a:uFillTx/>
              <a:latin typeface="优设标题黑" panose="00000500000000000000" pitchFamily="2" charset="-122"/>
              <a:ea typeface="优设标题黑" panose="00000500000000000000" pitchFamily="2" charset="-122"/>
              <a:cs typeface="优设标题黑" panose="00000500000000000000" pitchFamily="2" charset="-122"/>
            </a:endParaRPr>
          </a:p>
        </p:txBody>
      </p:sp>
      <p:sp>
        <p:nvSpPr>
          <p:cNvPr id="16" name="圆角矩形 76"/>
          <p:cNvSpPr/>
          <p:nvPr>
            <p:custDataLst>
              <p:tags r:id="rId5"/>
            </p:custDataLst>
          </p:nvPr>
        </p:nvSpPr>
        <p:spPr>
          <a:xfrm>
            <a:off x="1076960" y="650240"/>
            <a:ext cx="2970530" cy="492125"/>
          </a:xfrm>
          <a:prstGeom prst="roundRect">
            <a:avLst>
              <a:gd name="adj" fmla="val 50000"/>
            </a:avLst>
          </a:prstGeom>
          <a:solidFill>
            <a:srgbClr val="E62C2D"/>
          </a:solidFill>
          <a:ln w="12700" cap="flat" cmpd="sng" algn="ctr">
            <a:solidFill>
              <a:srgbClr val="C00000"/>
            </a:solidFill>
            <a:prstDash val="solid"/>
          </a:ln>
          <a:effectLst/>
        </p:spPr>
        <p:txBody>
          <a:bodyPr rtlCol="0" anchor="ctr"/>
          <a:lstStyle/>
          <a:p>
            <a:pPr>
              <a:defRPr/>
            </a:pPr>
            <a:r>
              <a:rPr kumimoji="0" lang="en-US" sz="3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    </a:t>
            </a:r>
            <a:r>
              <a:rPr kumimoji="0" sz="3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应对要求</a:t>
            </a:r>
            <a:endParaRPr kumimoji="0" sz="3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 name="文本框 4"/>
          <p:cNvSpPr txBox="1"/>
          <p:nvPr/>
        </p:nvSpPr>
        <p:spPr>
          <a:xfrm>
            <a:off x="668020" y="1362710"/>
            <a:ext cx="11144250" cy="3728085"/>
          </a:xfrm>
          <a:prstGeom prst="rect">
            <a:avLst/>
          </a:prstGeom>
          <a:noFill/>
        </p:spPr>
        <p:txBody>
          <a:bodyPr wrap="square" rtlCol="0">
            <a:noAutofit/>
          </a:bodyPr>
          <a:p>
            <a:r>
              <a:rPr lang="en-US" altLang="zh-CN" sz="3600"/>
              <a:t>  </a:t>
            </a:r>
            <a:r>
              <a:rPr lang="en-US" altLang="zh-CN" sz="3200"/>
              <a:t>  </a:t>
            </a:r>
            <a:r>
              <a:rPr lang="zh-CN" altLang="en-US" sz="3200"/>
              <a:t>今后重污染预警响应中，各地、各部门也要围绕生态环境部关注的</a:t>
            </a:r>
            <a:r>
              <a:rPr lang="zh-CN" altLang="en-US" sz="3200" b="1">
                <a:solidFill>
                  <a:srgbClr val="FF0000"/>
                </a:solidFill>
              </a:rPr>
              <a:t>5个方面</a:t>
            </a:r>
            <a:r>
              <a:rPr lang="zh-CN" altLang="en-US" sz="3200"/>
              <a:t>开展工作。在执行预警的基础上，协商重点排放大户通过提高治污设施运行效率、调控生产负荷等最大程度支持减排，全市</a:t>
            </a:r>
            <a:r>
              <a:rPr lang="zh-CN" altLang="en-US" sz="3200" b="1">
                <a:solidFill>
                  <a:srgbClr val="FF0000"/>
                </a:solidFill>
              </a:rPr>
              <a:t>减排量要到位</a:t>
            </a:r>
            <a:r>
              <a:rPr lang="zh-CN" altLang="en-US" sz="3200"/>
              <a:t>；通过协商重点用车单位，鼓励夜间使用新能源重型运输，调控国五及以下车辆使用，</a:t>
            </a:r>
            <a:r>
              <a:rPr lang="zh-CN" altLang="en-US" sz="3200" b="1">
                <a:solidFill>
                  <a:srgbClr val="FF0000"/>
                </a:solidFill>
              </a:rPr>
              <a:t>城市交通流量不上升</a:t>
            </a:r>
            <a:r>
              <a:rPr lang="zh-CN" altLang="en-US" sz="3200"/>
              <a:t>；强化中、小工业企业管理，实现</a:t>
            </a:r>
            <a:r>
              <a:rPr lang="zh-CN" altLang="en-US" sz="3200" b="1">
                <a:solidFill>
                  <a:srgbClr val="FF0000"/>
                </a:solidFill>
              </a:rPr>
              <a:t>问题企业零发生</a:t>
            </a:r>
            <a:r>
              <a:rPr lang="zh-CN" altLang="en-US" sz="3200"/>
              <a:t>；强化高值热点巡查，发现高值快速交办、快速核查、快速处置，</a:t>
            </a:r>
            <a:r>
              <a:rPr lang="zh-CN" altLang="en-US" sz="3200" b="1">
                <a:solidFill>
                  <a:srgbClr val="FF0000"/>
                </a:solidFill>
              </a:rPr>
              <a:t>高值热点不冒泡</a:t>
            </a:r>
            <a:r>
              <a:rPr lang="zh-CN" altLang="en-US" sz="3200"/>
              <a:t>；强化秸秆焚烧，实现</a:t>
            </a:r>
            <a:r>
              <a:rPr lang="zh-CN" altLang="en-US" sz="3200" b="1">
                <a:solidFill>
                  <a:srgbClr val="FF0000"/>
                </a:solidFill>
              </a:rPr>
              <a:t>火情零通报</a:t>
            </a:r>
            <a:r>
              <a:rPr lang="zh-CN" altLang="en-US" sz="3200"/>
              <a:t>。</a:t>
            </a:r>
            <a:endParaRPr lang="zh-CN" altLang="en-US" sz="3200"/>
          </a:p>
        </p:txBody>
      </p:sp>
      <p:sp>
        <p:nvSpPr>
          <p:cNvPr id="6" name="@这不是阿燊"/>
          <p:cNvSpPr/>
          <p:nvPr>
            <p:custDataLst>
              <p:tags r:id="rId6"/>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应急调度和问题整改的组织体系</a:t>
            </a:r>
            <a:endParaRPr lang="zh-CN" sz="2000" dirty="0" smtClean="0">
              <a:solidFill>
                <a:schemeClr val="bg1"/>
              </a:solidFill>
              <a:latin typeface="微软雅黑" panose="020B0503020204020204" charset="-122"/>
              <a:ea typeface="微软雅黑" panose="020B0503020204020204" charset="-122"/>
              <a:sym typeface="+mn-ea"/>
            </a:endParaRPr>
          </a:p>
        </p:txBody>
      </p:sp>
    </p:spTree>
  </p:cSld>
  <p:clrMapOvr>
    <a:masterClrMapping/>
  </p:clrMapOvr>
  <p:transition advTm="300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288925" y="11811"/>
            <a:ext cx="12192000" cy="6845807"/>
          </a:xfrm>
          <a:prstGeom prst="rect">
            <a:avLst/>
          </a:prstGeom>
        </p:spPr>
      </p:pic>
      <p:pic>
        <p:nvPicPr>
          <p:cNvPr id="32" name="图片 31"/>
          <p:cNvPicPr>
            <a:picLocks noChangeAspect="1"/>
          </p:cNvPicPr>
          <p:nvPr/>
        </p:nvPicPr>
        <p:blipFill>
          <a:blip r:embed="rId2"/>
          <a:stretch>
            <a:fillRect/>
          </a:stretch>
        </p:blipFill>
        <p:spPr>
          <a:xfrm>
            <a:off x="0" y="4931570"/>
            <a:ext cx="12192000" cy="1633728"/>
          </a:xfrm>
          <a:prstGeom prst="rect">
            <a:avLst/>
          </a:prstGeom>
        </p:spPr>
      </p:pic>
      <p:pic>
        <p:nvPicPr>
          <p:cNvPr id="38" name="图片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60530"/>
            <a:ext cx="12192000" cy="990600"/>
          </a:xfrm>
          <a:prstGeom prst="rect">
            <a:avLst/>
          </a:prstGeom>
        </p:spPr>
      </p:pic>
      <p:sp>
        <p:nvSpPr>
          <p:cNvPr id="3" name="文本框 2"/>
          <p:cNvSpPr txBox="1"/>
          <p:nvPr/>
        </p:nvSpPr>
        <p:spPr>
          <a:xfrm>
            <a:off x="551180" y="2643505"/>
            <a:ext cx="11351895" cy="1291590"/>
          </a:xfrm>
          <a:prstGeom prst="rect">
            <a:avLst/>
          </a:prstGeom>
          <a:noFill/>
        </p:spPr>
        <p:txBody>
          <a:bodyPr wrap="square" rtlCol="0">
            <a:spAutoFit/>
          </a:bodyPr>
          <a:lstStyle>
            <a:defPPr>
              <a:defRPr lang="zh-CN"/>
            </a:defPPr>
            <a:lvl1pPr>
              <a:lnSpc>
                <a:spcPct val="120000"/>
              </a:lnSpc>
              <a:defRPr sz="2800" b="1" spc="200">
                <a:solidFill>
                  <a:srgbClr val="000000"/>
                </a:solidFill>
              </a:defRPr>
            </a:lvl1pPr>
          </a:lstStyle>
          <a:p>
            <a:pPr algn="l">
              <a:lnSpc>
                <a:spcPct val="130000"/>
              </a:lnSpc>
            </a:pPr>
            <a:r>
              <a:rPr lang="zh-CN" sz="6000" dirty="0" smtClean="0">
                <a:solidFill>
                  <a:schemeClr val="tx1"/>
                </a:solidFill>
                <a:latin typeface="微软雅黑" panose="020B0503020204020204" charset="-122"/>
                <a:ea typeface="微软雅黑" panose="020B0503020204020204" charset="-122"/>
                <a:sym typeface="+mn-ea"/>
              </a:rPr>
              <a:t>应急调度和问题整改的组织体系</a:t>
            </a:r>
            <a:endParaRPr lang="zh-CN" altLang="en-US" sz="6000" b="0" kern="0" spc="0" noProof="0" dirty="0">
              <a:ln>
                <a:noFill/>
              </a:ln>
              <a:solidFill>
                <a:schemeClr val="tx1"/>
              </a:solidFill>
              <a:effectLst/>
              <a:uLnTx/>
              <a:uFillTx/>
              <a:latin typeface="优设标题黑" panose="00000500000000000000" pitchFamily="2" charset="-122"/>
              <a:ea typeface="优设标题黑" panose="00000500000000000000" pitchFamily="2" charset="-122"/>
              <a:cs typeface="+mn-ea"/>
              <a:sym typeface="+mn-lt"/>
            </a:endParaRPr>
          </a:p>
        </p:txBody>
      </p:sp>
      <p:grpSp>
        <p:nvGrpSpPr>
          <p:cNvPr id="27" name="组合 26"/>
          <p:cNvGrpSpPr/>
          <p:nvPr/>
        </p:nvGrpSpPr>
        <p:grpSpPr>
          <a:xfrm>
            <a:off x="5095211" y="1902780"/>
            <a:ext cx="2001580" cy="476542"/>
            <a:chOff x="4783217" y="1368110"/>
            <a:chExt cx="2001580" cy="476542"/>
          </a:xfrm>
          <a:solidFill>
            <a:schemeClr val="accent4">
              <a:lumMod val="60000"/>
              <a:lumOff val="40000"/>
            </a:schemeClr>
          </a:solidFill>
        </p:grpSpPr>
        <p:sp>
          <p:nvSpPr>
            <p:cNvPr id="28" name="矩形: 圆角 18"/>
            <p:cNvSpPr/>
            <p:nvPr/>
          </p:nvSpPr>
          <p:spPr>
            <a:xfrm>
              <a:off x="4783217" y="1368110"/>
              <a:ext cx="2001580" cy="47654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汉仪超粗宋简" panose="02010600000101010101" charset="-122"/>
                <a:ea typeface="汉仪超粗宋简" panose="02010600000101010101" charset="-122"/>
              </a:endParaRPr>
            </a:p>
          </p:txBody>
        </p:sp>
        <p:sp>
          <p:nvSpPr>
            <p:cNvPr id="2" name="文本框 1"/>
            <p:cNvSpPr txBox="1"/>
            <p:nvPr/>
          </p:nvSpPr>
          <p:spPr>
            <a:xfrm>
              <a:off x="4963188" y="1375549"/>
              <a:ext cx="1641636" cy="460375"/>
            </a:xfrm>
            <a:prstGeom prst="rect">
              <a:avLst/>
            </a:prstGeom>
            <a:grpFill/>
          </p:spPr>
          <p:txBody>
            <a:bodyPr wrap="square" rtlCol="0">
              <a:spAutoFit/>
            </a:bodyPr>
            <a:lstStyle/>
            <a:p>
              <a:pPr algn="ctr"/>
              <a:r>
                <a:rPr lang="zh-CN" altLang="en-US" sz="2400" b="1" dirty="0">
                  <a:solidFill>
                    <a:schemeClr val="tx1"/>
                  </a:solidFill>
                  <a:latin typeface="黑体" panose="02010609060101010101" charset="-122"/>
                  <a:ea typeface="黑体" panose="02010609060101010101" charset="-122"/>
                </a:rPr>
                <a:t>第五部分</a:t>
              </a:r>
              <a:endParaRPr lang="zh-CN" altLang="en-US" sz="2400" b="1" dirty="0">
                <a:solidFill>
                  <a:schemeClr val="tx1"/>
                </a:solidFill>
                <a:latin typeface="黑体" panose="02010609060101010101" charset="-122"/>
                <a:ea typeface="黑体" panose="02010609060101010101" charset="-122"/>
              </a:endParaRPr>
            </a:p>
          </p:txBody>
        </p:sp>
      </p:grpSp>
      <p:pic>
        <p:nvPicPr>
          <p:cNvPr id="4" name="图片 3"/>
          <p:cNvPicPr>
            <a:picLocks noChangeAspect="1"/>
          </p:cNvPicPr>
          <p:nvPr/>
        </p:nvPicPr>
        <p:blipFill>
          <a:blip r:embed="rId1"/>
          <a:stretch>
            <a:fillRect/>
          </a:stretch>
        </p:blipFill>
        <p:spPr>
          <a:xfrm>
            <a:off x="0" y="6096"/>
            <a:ext cx="12192000" cy="6845807"/>
          </a:xfrm>
          <a:prstGeom prst="rect">
            <a:avLst/>
          </a:prstGeom>
        </p:spPr>
      </p:pic>
      <p:sp>
        <p:nvSpPr>
          <p:cNvPr id="14" name="矩形 83"/>
          <p:cNvSpPr>
            <a:spLocks noChangeArrowheads="1"/>
          </p:cNvSpPr>
          <p:nvPr>
            <p:custDataLst>
              <p:tags r:id="rId4"/>
            </p:custDataLst>
          </p:nvPr>
        </p:nvSpPr>
        <p:spPr bwMode="auto">
          <a:xfrm>
            <a:off x="300355" y="852170"/>
            <a:ext cx="11689715" cy="5050155"/>
          </a:xfrm>
          <a:prstGeom prst="roundRect">
            <a:avLst>
              <a:gd name="adj" fmla="val 5783"/>
            </a:avLst>
          </a:prstGeom>
          <a:noFill/>
          <a:ln w="19050">
            <a:solidFill>
              <a:srgbClr val="E57300"/>
            </a:solidFill>
            <a:prstDash val="sysDash"/>
            <a:miter lim="800000"/>
          </a:ln>
        </p:spPr>
        <p:txBody>
          <a:bodyPr/>
          <a:lstStyle>
            <a:lvl1pPr>
              <a:spcBef>
                <a:spcPct val="20000"/>
              </a:spcBef>
              <a:buChar char="•"/>
              <a:defRPr sz="2000">
                <a:solidFill>
                  <a:srgbClr val="4D4D4D"/>
                </a:solidFill>
                <a:latin typeface="Arial" panose="020B0604020202020204" pitchFamily="34" charset="0"/>
                <a:ea typeface="微软雅黑" panose="020B0503020204020204" charset="-122"/>
                <a:cs typeface="微软雅黑" panose="020B0503020204020204" charset="-122"/>
              </a:defRPr>
            </a:lvl1pPr>
            <a:lvl2pPr marL="742950" indent="-285750">
              <a:spcBef>
                <a:spcPct val="20000"/>
              </a:spcBef>
              <a:buChar char="–"/>
              <a:defRPr sz="2000">
                <a:solidFill>
                  <a:srgbClr val="4D4D4D"/>
                </a:solidFill>
                <a:latin typeface="Arial" panose="020B0604020202020204" pitchFamily="34" charset="0"/>
                <a:ea typeface="仿宋_GB2312" panose="02010609030101010101" pitchFamily="49" charset="-122"/>
                <a:cs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cs typeface="仿宋_GB2312" panose="02010609030101010101" pitchFamily="49"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4D4D4D"/>
              </a:solidFill>
              <a:effectLst/>
              <a:uLnTx/>
              <a:uFillTx/>
              <a:latin typeface="优设标题黑" panose="00000500000000000000" pitchFamily="2" charset="-122"/>
              <a:ea typeface="优设标题黑" panose="00000500000000000000" pitchFamily="2" charset="-122"/>
              <a:cs typeface="优设标题黑" panose="00000500000000000000" pitchFamily="2" charset="-122"/>
            </a:endParaRPr>
          </a:p>
        </p:txBody>
      </p:sp>
      <p:sp>
        <p:nvSpPr>
          <p:cNvPr id="16" name="圆角矩形 76"/>
          <p:cNvSpPr/>
          <p:nvPr>
            <p:custDataLst>
              <p:tags r:id="rId5"/>
            </p:custDataLst>
          </p:nvPr>
        </p:nvSpPr>
        <p:spPr>
          <a:xfrm>
            <a:off x="1076960" y="650240"/>
            <a:ext cx="2970530" cy="492125"/>
          </a:xfrm>
          <a:prstGeom prst="roundRect">
            <a:avLst>
              <a:gd name="adj" fmla="val 50000"/>
            </a:avLst>
          </a:prstGeom>
          <a:solidFill>
            <a:srgbClr val="E62C2D"/>
          </a:solidFill>
          <a:ln w="12700" cap="flat" cmpd="sng" algn="ctr">
            <a:solidFill>
              <a:srgbClr val="C00000"/>
            </a:solidFill>
            <a:prstDash val="solid"/>
          </a:ln>
          <a:effectLst/>
        </p:spPr>
        <p:txBody>
          <a:bodyPr rtlCol="0" anchor="ctr"/>
          <a:lstStyle/>
          <a:p>
            <a:pPr>
              <a:defRPr/>
            </a:pPr>
            <a:r>
              <a:rPr kumimoji="0" lang="en-US" sz="3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    </a:t>
            </a:r>
            <a:r>
              <a:rPr kumimoji="0" sz="3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问题整改</a:t>
            </a:r>
            <a:endParaRPr kumimoji="0" sz="3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 name="文本框 4"/>
          <p:cNvSpPr txBox="1"/>
          <p:nvPr/>
        </p:nvSpPr>
        <p:spPr>
          <a:xfrm>
            <a:off x="668020" y="1795780"/>
            <a:ext cx="11144250" cy="2971165"/>
          </a:xfrm>
          <a:prstGeom prst="rect">
            <a:avLst/>
          </a:prstGeom>
          <a:noFill/>
        </p:spPr>
        <p:txBody>
          <a:bodyPr wrap="square" rtlCol="0">
            <a:noAutofit/>
          </a:bodyPr>
          <a:p>
            <a:r>
              <a:rPr lang="en-US" altLang="zh-CN" sz="3600"/>
              <a:t>   对部、省督导帮扶交办问题，能</a:t>
            </a:r>
            <a:r>
              <a:rPr lang="en-US" altLang="zh-CN" sz="3600" b="1">
                <a:solidFill>
                  <a:srgbClr val="FF0000"/>
                </a:solidFill>
              </a:rPr>
              <a:t>立行立改</a:t>
            </a:r>
            <a:r>
              <a:rPr lang="en-US" altLang="zh-CN" sz="3600"/>
              <a:t>的坚决不过夜，其他问题制定整改措施，明确整改责任人和整改时限，积极向检查组解释，</a:t>
            </a:r>
            <a:r>
              <a:rPr lang="en-US" altLang="zh-CN" sz="3600" b="1">
                <a:solidFill>
                  <a:srgbClr val="FF0000"/>
                </a:solidFill>
              </a:rPr>
              <a:t>严防被部、省通报</a:t>
            </a:r>
            <a:r>
              <a:rPr lang="en-US" altLang="zh-CN" sz="3600"/>
              <a:t>。同时，要举一反三，确保同区域、同领域的问题不再发生。市生态办也将派出由处级干部带队的督导检查组对重点县区、重点领域进行解剖式督查，重点问题</a:t>
            </a:r>
            <a:r>
              <a:rPr lang="en-US" altLang="zh-CN" sz="3600" b="1">
                <a:solidFill>
                  <a:srgbClr val="FF0000"/>
                </a:solidFill>
              </a:rPr>
              <a:t>向市纪委移交问责线索</a:t>
            </a:r>
            <a:r>
              <a:rPr lang="en-US" altLang="zh-CN" sz="3600"/>
              <a:t>。</a:t>
            </a:r>
            <a:endParaRPr lang="en-US" altLang="zh-CN" sz="3600"/>
          </a:p>
        </p:txBody>
      </p:sp>
      <p:sp>
        <p:nvSpPr>
          <p:cNvPr id="6" name="@这不是阿燊"/>
          <p:cNvSpPr/>
          <p:nvPr>
            <p:custDataLst>
              <p:tags r:id="rId6"/>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应急调度和问题整改的组织体系</a:t>
            </a:r>
            <a:endParaRPr lang="zh-CN" sz="2000" dirty="0" smtClean="0">
              <a:solidFill>
                <a:schemeClr val="bg1"/>
              </a:solidFill>
              <a:latin typeface="微软雅黑" panose="020B0503020204020204" charset="-122"/>
              <a:ea typeface="微软雅黑" panose="020B0503020204020204" charset="-122"/>
              <a:sym typeface="+mn-ea"/>
            </a:endParaRPr>
          </a:p>
        </p:txBody>
      </p:sp>
    </p:spTree>
  </p:cSld>
  <p:clrMapOvr>
    <a:masterClrMapping/>
  </p:clrMapOvr>
  <p:transition advTm="300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288925" y="11811"/>
            <a:ext cx="12192000" cy="6845807"/>
          </a:xfrm>
          <a:prstGeom prst="rect">
            <a:avLst/>
          </a:prstGeom>
        </p:spPr>
      </p:pic>
      <p:pic>
        <p:nvPicPr>
          <p:cNvPr id="32" name="图片 31"/>
          <p:cNvPicPr>
            <a:picLocks noChangeAspect="1"/>
          </p:cNvPicPr>
          <p:nvPr/>
        </p:nvPicPr>
        <p:blipFill>
          <a:blip r:embed="rId2"/>
          <a:stretch>
            <a:fillRect/>
          </a:stretch>
        </p:blipFill>
        <p:spPr>
          <a:xfrm>
            <a:off x="0" y="4931570"/>
            <a:ext cx="12192000" cy="1633728"/>
          </a:xfrm>
          <a:prstGeom prst="rect">
            <a:avLst/>
          </a:prstGeom>
        </p:spPr>
      </p:pic>
      <p:pic>
        <p:nvPicPr>
          <p:cNvPr id="38" name="图片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60530"/>
            <a:ext cx="12192000" cy="990600"/>
          </a:xfrm>
          <a:prstGeom prst="rect">
            <a:avLst/>
          </a:prstGeom>
        </p:spPr>
      </p:pic>
      <p:sp>
        <p:nvSpPr>
          <p:cNvPr id="3" name="文本框 2"/>
          <p:cNvSpPr txBox="1"/>
          <p:nvPr/>
        </p:nvSpPr>
        <p:spPr>
          <a:xfrm>
            <a:off x="551180" y="2643505"/>
            <a:ext cx="11351895" cy="1291590"/>
          </a:xfrm>
          <a:prstGeom prst="rect">
            <a:avLst/>
          </a:prstGeom>
          <a:noFill/>
        </p:spPr>
        <p:txBody>
          <a:bodyPr wrap="square" rtlCol="0">
            <a:spAutoFit/>
          </a:bodyPr>
          <a:lstStyle>
            <a:defPPr>
              <a:defRPr lang="zh-CN"/>
            </a:defPPr>
            <a:lvl1pPr>
              <a:lnSpc>
                <a:spcPct val="120000"/>
              </a:lnSpc>
              <a:defRPr sz="2800" b="1" spc="200">
                <a:solidFill>
                  <a:srgbClr val="000000"/>
                </a:solidFill>
              </a:defRPr>
            </a:lvl1pPr>
          </a:lstStyle>
          <a:p>
            <a:pPr algn="l">
              <a:lnSpc>
                <a:spcPct val="130000"/>
              </a:lnSpc>
            </a:pPr>
            <a:r>
              <a:rPr lang="zh-CN" sz="6000" dirty="0" smtClean="0">
                <a:solidFill>
                  <a:schemeClr val="tx1"/>
                </a:solidFill>
                <a:latin typeface="微软雅黑" panose="020B0503020204020204" charset="-122"/>
                <a:ea typeface="微软雅黑" panose="020B0503020204020204" charset="-122"/>
                <a:sym typeface="+mn-ea"/>
              </a:rPr>
              <a:t>应急调度和问题整改的组织体系</a:t>
            </a:r>
            <a:endParaRPr lang="zh-CN" altLang="en-US" sz="6000" b="0" kern="0" spc="0" noProof="0" dirty="0">
              <a:ln>
                <a:noFill/>
              </a:ln>
              <a:solidFill>
                <a:schemeClr val="tx1"/>
              </a:solidFill>
              <a:effectLst/>
              <a:uLnTx/>
              <a:uFillTx/>
              <a:latin typeface="优设标题黑" panose="00000500000000000000" pitchFamily="2" charset="-122"/>
              <a:ea typeface="优设标题黑" panose="00000500000000000000" pitchFamily="2" charset="-122"/>
              <a:cs typeface="+mn-ea"/>
              <a:sym typeface="+mn-lt"/>
            </a:endParaRPr>
          </a:p>
        </p:txBody>
      </p:sp>
      <p:grpSp>
        <p:nvGrpSpPr>
          <p:cNvPr id="27" name="组合 26"/>
          <p:cNvGrpSpPr/>
          <p:nvPr/>
        </p:nvGrpSpPr>
        <p:grpSpPr>
          <a:xfrm>
            <a:off x="5095211" y="1902780"/>
            <a:ext cx="2001580" cy="476542"/>
            <a:chOff x="4783217" y="1368110"/>
            <a:chExt cx="2001580" cy="476542"/>
          </a:xfrm>
          <a:solidFill>
            <a:schemeClr val="accent4">
              <a:lumMod val="60000"/>
              <a:lumOff val="40000"/>
            </a:schemeClr>
          </a:solidFill>
        </p:grpSpPr>
        <p:sp>
          <p:nvSpPr>
            <p:cNvPr id="28" name="矩形: 圆角 18"/>
            <p:cNvSpPr/>
            <p:nvPr/>
          </p:nvSpPr>
          <p:spPr>
            <a:xfrm>
              <a:off x="4783217" y="1368110"/>
              <a:ext cx="2001580" cy="47654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汉仪超粗宋简" panose="02010600000101010101" charset="-122"/>
                <a:ea typeface="汉仪超粗宋简" panose="02010600000101010101" charset="-122"/>
              </a:endParaRPr>
            </a:p>
          </p:txBody>
        </p:sp>
        <p:sp>
          <p:nvSpPr>
            <p:cNvPr id="2" name="文本框 1"/>
            <p:cNvSpPr txBox="1"/>
            <p:nvPr/>
          </p:nvSpPr>
          <p:spPr>
            <a:xfrm>
              <a:off x="4963188" y="1375549"/>
              <a:ext cx="1641636" cy="460375"/>
            </a:xfrm>
            <a:prstGeom prst="rect">
              <a:avLst/>
            </a:prstGeom>
            <a:grpFill/>
          </p:spPr>
          <p:txBody>
            <a:bodyPr wrap="square" rtlCol="0">
              <a:spAutoFit/>
            </a:bodyPr>
            <a:lstStyle/>
            <a:p>
              <a:pPr algn="ctr"/>
              <a:r>
                <a:rPr lang="zh-CN" altLang="en-US" sz="2400" b="1" dirty="0">
                  <a:solidFill>
                    <a:schemeClr val="tx1"/>
                  </a:solidFill>
                  <a:latin typeface="黑体" panose="02010609060101010101" charset="-122"/>
                  <a:ea typeface="黑体" panose="02010609060101010101" charset="-122"/>
                </a:rPr>
                <a:t>第五部分</a:t>
              </a:r>
              <a:endParaRPr lang="zh-CN" altLang="en-US" sz="2400" b="1" dirty="0">
                <a:solidFill>
                  <a:schemeClr val="tx1"/>
                </a:solidFill>
                <a:latin typeface="黑体" panose="02010609060101010101" charset="-122"/>
                <a:ea typeface="黑体" panose="02010609060101010101" charset="-122"/>
              </a:endParaRPr>
            </a:p>
          </p:txBody>
        </p:sp>
      </p:grpSp>
      <p:pic>
        <p:nvPicPr>
          <p:cNvPr id="4" name="图片 3"/>
          <p:cNvPicPr>
            <a:picLocks noChangeAspect="1"/>
          </p:cNvPicPr>
          <p:nvPr/>
        </p:nvPicPr>
        <p:blipFill>
          <a:blip r:embed="rId1"/>
          <a:stretch>
            <a:fillRect/>
          </a:stretch>
        </p:blipFill>
        <p:spPr>
          <a:xfrm>
            <a:off x="0" y="6096"/>
            <a:ext cx="12192000" cy="6845807"/>
          </a:xfrm>
          <a:prstGeom prst="rect">
            <a:avLst/>
          </a:prstGeom>
        </p:spPr>
      </p:pic>
      <p:sp>
        <p:nvSpPr>
          <p:cNvPr id="14" name="矩形 83"/>
          <p:cNvSpPr>
            <a:spLocks noChangeArrowheads="1"/>
          </p:cNvSpPr>
          <p:nvPr>
            <p:custDataLst>
              <p:tags r:id="rId4"/>
            </p:custDataLst>
          </p:nvPr>
        </p:nvSpPr>
        <p:spPr bwMode="auto">
          <a:xfrm>
            <a:off x="300355" y="852170"/>
            <a:ext cx="11689715" cy="5050155"/>
          </a:xfrm>
          <a:prstGeom prst="roundRect">
            <a:avLst>
              <a:gd name="adj" fmla="val 5783"/>
            </a:avLst>
          </a:prstGeom>
          <a:noFill/>
          <a:ln w="19050">
            <a:solidFill>
              <a:srgbClr val="E57300"/>
            </a:solidFill>
            <a:prstDash val="sysDash"/>
            <a:miter lim="800000"/>
          </a:ln>
        </p:spPr>
        <p:txBody>
          <a:bodyPr/>
          <a:lstStyle>
            <a:lvl1pPr>
              <a:spcBef>
                <a:spcPct val="20000"/>
              </a:spcBef>
              <a:buChar char="•"/>
              <a:defRPr sz="2000">
                <a:solidFill>
                  <a:srgbClr val="4D4D4D"/>
                </a:solidFill>
                <a:latin typeface="Arial" panose="020B0604020202020204" pitchFamily="34" charset="0"/>
                <a:ea typeface="微软雅黑" panose="020B0503020204020204" charset="-122"/>
                <a:cs typeface="微软雅黑" panose="020B0503020204020204" charset="-122"/>
              </a:defRPr>
            </a:lvl1pPr>
            <a:lvl2pPr marL="742950" indent="-285750">
              <a:spcBef>
                <a:spcPct val="20000"/>
              </a:spcBef>
              <a:buChar char="–"/>
              <a:defRPr sz="2000">
                <a:solidFill>
                  <a:srgbClr val="4D4D4D"/>
                </a:solidFill>
                <a:latin typeface="Arial" panose="020B0604020202020204" pitchFamily="34" charset="0"/>
                <a:ea typeface="仿宋_GB2312" panose="02010609030101010101" pitchFamily="49" charset="-122"/>
                <a:cs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cs typeface="仿宋_GB2312" panose="02010609030101010101" pitchFamily="49"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4D4D4D"/>
              </a:solidFill>
              <a:effectLst/>
              <a:uLnTx/>
              <a:uFillTx/>
              <a:latin typeface="优设标题黑" panose="00000500000000000000" pitchFamily="2" charset="-122"/>
              <a:ea typeface="优设标题黑" panose="00000500000000000000" pitchFamily="2" charset="-122"/>
              <a:cs typeface="优设标题黑" panose="00000500000000000000" pitchFamily="2" charset="-122"/>
            </a:endParaRPr>
          </a:p>
        </p:txBody>
      </p:sp>
      <p:sp>
        <p:nvSpPr>
          <p:cNvPr id="16" name="圆角矩形 76"/>
          <p:cNvSpPr/>
          <p:nvPr>
            <p:custDataLst>
              <p:tags r:id="rId5"/>
            </p:custDataLst>
          </p:nvPr>
        </p:nvSpPr>
        <p:spPr>
          <a:xfrm>
            <a:off x="1076960" y="650240"/>
            <a:ext cx="2970530" cy="492125"/>
          </a:xfrm>
          <a:prstGeom prst="roundRect">
            <a:avLst>
              <a:gd name="adj" fmla="val 50000"/>
            </a:avLst>
          </a:prstGeom>
          <a:solidFill>
            <a:srgbClr val="E62C2D"/>
          </a:solidFill>
          <a:ln w="12700" cap="flat" cmpd="sng" algn="ctr">
            <a:solidFill>
              <a:srgbClr val="C00000"/>
            </a:solidFill>
            <a:prstDash val="solid"/>
          </a:ln>
          <a:effectLst/>
        </p:spPr>
        <p:txBody>
          <a:bodyPr rtlCol="0" anchor="ctr"/>
          <a:lstStyle/>
          <a:p>
            <a:pPr>
              <a:defRPr/>
            </a:pPr>
            <a:r>
              <a:rPr kumimoji="0" lang="en-US" sz="3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    </a:t>
            </a:r>
            <a:r>
              <a:rPr kumimoji="0" sz="3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协调落实</a:t>
            </a:r>
            <a:endParaRPr kumimoji="0" sz="3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 name="文本框 4"/>
          <p:cNvSpPr txBox="1"/>
          <p:nvPr/>
        </p:nvSpPr>
        <p:spPr>
          <a:xfrm>
            <a:off x="435610" y="1424940"/>
            <a:ext cx="7618095" cy="4363720"/>
          </a:xfrm>
          <a:prstGeom prst="rect">
            <a:avLst/>
          </a:prstGeom>
          <a:noFill/>
        </p:spPr>
        <p:txBody>
          <a:bodyPr wrap="square" rtlCol="0">
            <a:noAutofit/>
          </a:bodyPr>
          <a:p>
            <a:r>
              <a:rPr lang="en-US" altLang="zh-CN" sz="3600"/>
              <a:t>    </a:t>
            </a:r>
            <a:r>
              <a:rPr lang="zh-CN" altLang="en-US" sz="3400"/>
              <a:t>市县各相关单位要明确具体人员和制度，制度上墙，确保什么时间、什么人、做什么事都清晰明了，各相关科室应在预警启动后第一时间进入状态，开展通知、巡查、信息汇总等工作。</a:t>
            </a:r>
            <a:r>
              <a:rPr lang="zh-CN" altLang="en-US" sz="3400">
                <a:solidFill>
                  <a:srgbClr val="FF0000"/>
                </a:solidFill>
              </a:rPr>
              <a:t>每日工作动态</a:t>
            </a:r>
            <a:r>
              <a:rPr lang="zh-CN" altLang="en-US" sz="3400"/>
              <a:t>包括发现问题、整改情况要</a:t>
            </a:r>
            <a:r>
              <a:rPr lang="zh-CN" altLang="en-US" sz="3400">
                <a:solidFill>
                  <a:srgbClr val="FF0000"/>
                </a:solidFill>
              </a:rPr>
              <a:t>第二日反馈市生态办</a:t>
            </a:r>
            <a:r>
              <a:rPr lang="zh-CN" altLang="en-US" sz="3400"/>
              <a:t>，市生态办将每日梳理形成工作简报，每日报市领导。</a:t>
            </a:r>
            <a:endParaRPr lang="zh-CN" altLang="en-US" sz="3400"/>
          </a:p>
        </p:txBody>
      </p:sp>
      <p:sp>
        <p:nvSpPr>
          <p:cNvPr id="6" name="@这不是阿燊"/>
          <p:cNvSpPr/>
          <p:nvPr>
            <p:custDataLst>
              <p:tags r:id="rId6"/>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应急调度和问题整改的组织体系</a:t>
            </a:r>
            <a:endParaRPr lang="zh-CN" sz="2000" dirty="0" smtClean="0">
              <a:solidFill>
                <a:schemeClr val="bg1"/>
              </a:solidFill>
              <a:latin typeface="微软雅黑" panose="020B0503020204020204" charset="-122"/>
              <a:ea typeface="微软雅黑" panose="020B0503020204020204" charset="-122"/>
              <a:sym typeface="+mn-ea"/>
            </a:endParaRPr>
          </a:p>
        </p:txBody>
      </p:sp>
      <p:pic>
        <p:nvPicPr>
          <p:cNvPr id="7" name="图片 6"/>
          <p:cNvPicPr>
            <a:picLocks noChangeAspect="1"/>
          </p:cNvPicPr>
          <p:nvPr/>
        </p:nvPicPr>
        <p:blipFill>
          <a:blip r:embed="rId7"/>
          <a:stretch>
            <a:fillRect/>
          </a:stretch>
        </p:blipFill>
        <p:spPr>
          <a:xfrm>
            <a:off x="8367395" y="999490"/>
            <a:ext cx="3374390" cy="4759960"/>
          </a:xfrm>
          <a:prstGeom prst="rect">
            <a:avLst/>
          </a:prstGeom>
        </p:spPr>
      </p:pic>
    </p:spTree>
  </p:cSld>
  <p:clrMapOvr>
    <a:masterClrMapping/>
  </p:clrMapOvr>
  <p:transition advTm="300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288925" y="11811"/>
            <a:ext cx="12192000" cy="6845807"/>
          </a:xfrm>
          <a:prstGeom prst="rect">
            <a:avLst/>
          </a:prstGeom>
        </p:spPr>
      </p:pic>
      <p:pic>
        <p:nvPicPr>
          <p:cNvPr id="32" name="图片 31"/>
          <p:cNvPicPr>
            <a:picLocks noChangeAspect="1"/>
          </p:cNvPicPr>
          <p:nvPr/>
        </p:nvPicPr>
        <p:blipFill>
          <a:blip r:embed="rId2"/>
          <a:stretch>
            <a:fillRect/>
          </a:stretch>
        </p:blipFill>
        <p:spPr>
          <a:xfrm>
            <a:off x="0" y="4931570"/>
            <a:ext cx="12192000" cy="1633728"/>
          </a:xfrm>
          <a:prstGeom prst="rect">
            <a:avLst/>
          </a:prstGeom>
        </p:spPr>
      </p:pic>
      <p:pic>
        <p:nvPicPr>
          <p:cNvPr id="38" name="图片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60530"/>
            <a:ext cx="12192000" cy="990600"/>
          </a:xfrm>
          <a:prstGeom prst="rect">
            <a:avLst/>
          </a:prstGeom>
        </p:spPr>
      </p:pic>
      <p:sp>
        <p:nvSpPr>
          <p:cNvPr id="3" name="文本框 2"/>
          <p:cNvSpPr txBox="1"/>
          <p:nvPr/>
        </p:nvSpPr>
        <p:spPr>
          <a:xfrm>
            <a:off x="551180" y="2643505"/>
            <a:ext cx="11351895" cy="1291590"/>
          </a:xfrm>
          <a:prstGeom prst="rect">
            <a:avLst/>
          </a:prstGeom>
          <a:noFill/>
        </p:spPr>
        <p:txBody>
          <a:bodyPr wrap="square" rtlCol="0">
            <a:spAutoFit/>
          </a:bodyPr>
          <a:lstStyle>
            <a:defPPr>
              <a:defRPr lang="zh-CN"/>
            </a:defPPr>
            <a:lvl1pPr>
              <a:lnSpc>
                <a:spcPct val="120000"/>
              </a:lnSpc>
              <a:defRPr sz="2800" b="1" spc="200">
                <a:solidFill>
                  <a:srgbClr val="000000"/>
                </a:solidFill>
              </a:defRPr>
            </a:lvl1pPr>
          </a:lstStyle>
          <a:p>
            <a:pPr algn="l">
              <a:lnSpc>
                <a:spcPct val="130000"/>
              </a:lnSpc>
            </a:pPr>
            <a:r>
              <a:rPr lang="zh-CN" sz="6000" dirty="0" smtClean="0">
                <a:solidFill>
                  <a:schemeClr val="tx1"/>
                </a:solidFill>
                <a:latin typeface="微软雅黑" panose="020B0503020204020204" charset="-122"/>
                <a:ea typeface="微软雅黑" panose="020B0503020204020204" charset="-122"/>
                <a:sym typeface="+mn-ea"/>
              </a:rPr>
              <a:t>应急调度和问题整改的组织体系</a:t>
            </a:r>
            <a:endParaRPr lang="zh-CN" altLang="en-US" sz="6000" b="0" kern="0" spc="0" noProof="0" dirty="0">
              <a:ln>
                <a:noFill/>
              </a:ln>
              <a:solidFill>
                <a:schemeClr val="tx1"/>
              </a:solidFill>
              <a:effectLst/>
              <a:uLnTx/>
              <a:uFillTx/>
              <a:latin typeface="优设标题黑" panose="00000500000000000000" pitchFamily="2" charset="-122"/>
              <a:ea typeface="优设标题黑" panose="00000500000000000000" pitchFamily="2" charset="-122"/>
              <a:cs typeface="+mn-ea"/>
              <a:sym typeface="+mn-lt"/>
            </a:endParaRPr>
          </a:p>
        </p:txBody>
      </p:sp>
      <p:grpSp>
        <p:nvGrpSpPr>
          <p:cNvPr id="27" name="组合 26"/>
          <p:cNvGrpSpPr/>
          <p:nvPr/>
        </p:nvGrpSpPr>
        <p:grpSpPr>
          <a:xfrm>
            <a:off x="5095211" y="1902780"/>
            <a:ext cx="2001580" cy="476542"/>
            <a:chOff x="4783217" y="1368110"/>
            <a:chExt cx="2001580" cy="476542"/>
          </a:xfrm>
          <a:solidFill>
            <a:schemeClr val="accent4">
              <a:lumMod val="60000"/>
              <a:lumOff val="40000"/>
            </a:schemeClr>
          </a:solidFill>
        </p:grpSpPr>
        <p:sp>
          <p:nvSpPr>
            <p:cNvPr id="28" name="矩形: 圆角 18"/>
            <p:cNvSpPr/>
            <p:nvPr/>
          </p:nvSpPr>
          <p:spPr>
            <a:xfrm>
              <a:off x="4783217" y="1368110"/>
              <a:ext cx="2001580" cy="47654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汉仪超粗宋简" panose="02010600000101010101" charset="-122"/>
                <a:ea typeface="汉仪超粗宋简" panose="02010600000101010101" charset="-122"/>
              </a:endParaRPr>
            </a:p>
          </p:txBody>
        </p:sp>
        <p:sp>
          <p:nvSpPr>
            <p:cNvPr id="2" name="文本框 1"/>
            <p:cNvSpPr txBox="1"/>
            <p:nvPr/>
          </p:nvSpPr>
          <p:spPr>
            <a:xfrm>
              <a:off x="4963188" y="1375549"/>
              <a:ext cx="1641636" cy="460375"/>
            </a:xfrm>
            <a:prstGeom prst="rect">
              <a:avLst/>
            </a:prstGeom>
            <a:grpFill/>
          </p:spPr>
          <p:txBody>
            <a:bodyPr wrap="square" rtlCol="0">
              <a:spAutoFit/>
            </a:bodyPr>
            <a:lstStyle/>
            <a:p>
              <a:pPr algn="ctr"/>
              <a:r>
                <a:rPr lang="zh-CN" altLang="en-US" sz="2400" b="1" dirty="0">
                  <a:solidFill>
                    <a:schemeClr val="tx1"/>
                  </a:solidFill>
                  <a:latin typeface="黑体" panose="02010609060101010101" charset="-122"/>
                  <a:ea typeface="黑体" panose="02010609060101010101" charset="-122"/>
                </a:rPr>
                <a:t>第五部分</a:t>
              </a:r>
              <a:endParaRPr lang="zh-CN" altLang="en-US" sz="2400" b="1" dirty="0">
                <a:solidFill>
                  <a:schemeClr val="tx1"/>
                </a:solidFill>
                <a:latin typeface="黑体" panose="02010609060101010101" charset="-122"/>
                <a:ea typeface="黑体" panose="02010609060101010101" charset="-122"/>
              </a:endParaRPr>
            </a:p>
          </p:txBody>
        </p:sp>
      </p:grpSp>
      <p:pic>
        <p:nvPicPr>
          <p:cNvPr id="4" name="图片 3"/>
          <p:cNvPicPr>
            <a:picLocks noChangeAspect="1"/>
          </p:cNvPicPr>
          <p:nvPr/>
        </p:nvPicPr>
        <p:blipFill>
          <a:blip r:embed="rId1"/>
          <a:stretch>
            <a:fillRect/>
          </a:stretch>
        </p:blipFill>
        <p:spPr>
          <a:xfrm>
            <a:off x="0" y="6096"/>
            <a:ext cx="12192000" cy="6845807"/>
          </a:xfrm>
          <a:prstGeom prst="rect">
            <a:avLst/>
          </a:prstGeom>
        </p:spPr>
      </p:pic>
      <p:sp>
        <p:nvSpPr>
          <p:cNvPr id="14" name="矩形 83"/>
          <p:cNvSpPr>
            <a:spLocks noChangeArrowheads="1"/>
          </p:cNvSpPr>
          <p:nvPr>
            <p:custDataLst>
              <p:tags r:id="rId4"/>
            </p:custDataLst>
          </p:nvPr>
        </p:nvSpPr>
        <p:spPr bwMode="auto">
          <a:xfrm>
            <a:off x="300355" y="852170"/>
            <a:ext cx="11689715" cy="5050155"/>
          </a:xfrm>
          <a:prstGeom prst="roundRect">
            <a:avLst>
              <a:gd name="adj" fmla="val 5783"/>
            </a:avLst>
          </a:prstGeom>
          <a:noFill/>
          <a:ln w="19050">
            <a:solidFill>
              <a:srgbClr val="E57300"/>
            </a:solidFill>
            <a:prstDash val="sysDash"/>
            <a:miter lim="800000"/>
          </a:ln>
        </p:spPr>
        <p:txBody>
          <a:bodyPr/>
          <a:lstStyle>
            <a:lvl1pPr>
              <a:spcBef>
                <a:spcPct val="20000"/>
              </a:spcBef>
              <a:buChar char="•"/>
              <a:defRPr sz="2000">
                <a:solidFill>
                  <a:srgbClr val="4D4D4D"/>
                </a:solidFill>
                <a:latin typeface="Arial" panose="020B0604020202020204" pitchFamily="34" charset="0"/>
                <a:ea typeface="微软雅黑" panose="020B0503020204020204" charset="-122"/>
                <a:cs typeface="微软雅黑" panose="020B0503020204020204" charset="-122"/>
              </a:defRPr>
            </a:lvl1pPr>
            <a:lvl2pPr marL="742950" indent="-285750">
              <a:spcBef>
                <a:spcPct val="20000"/>
              </a:spcBef>
              <a:buChar char="–"/>
              <a:defRPr sz="2000">
                <a:solidFill>
                  <a:srgbClr val="4D4D4D"/>
                </a:solidFill>
                <a:latin typeface="Arial" panose="020B0604020202020204" pitchFamily="34" charset="0"/>
                <a:ea typeface="仿宋_GB2312" panose="02010609030101010101" pitchFamily="49" charset="-122"/>
                <a:cs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cs typeface="仿宋_GB2312" panose="02010609030101010101" pitchFamily="49"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4D4D4D"/>
              </a:solidFill>
              <a:effectLst/>
              <a:uLnTx/>
              <a:uFillTx/>
              <a:latin typeface="优设标题黑" panose="00000500000000000000" pitchFamily="2" charset="-122"/>
              <a:ea typeface="优设标题黑" panose="00000500000000000000" pitchFamily="2" charset="-122"/>
              <a:cs typeface="优设标题黑" panose="00000500000000000000" pitchFamily="2" charset="-122"/>
            </a:endParaRPr>
          </a:p>
        </p:txBody>
      </p:sp>
      <p:sp>
        <p:nvSpPr>
          <p:cNvPr id="16" name="圆角矩形 76"/>
          <p:cNvSpPr/>
          <p:nvPr>
            <p:custDataLst>
              <p:tags r:id="rId5"/>
            </p:custDataLst>
          </p:nvPr>
        </p:nvSpPr>
        <p:spPr>
          <a:xfrm>
            <a:off x="1076960" y="650240"/>
            <a:ext cx="2970530" cy="492125"/>
          </a:xfrm>
          <a:prstGeom prst="roundRect">
            <a:avLst>
              <a:gd name="adj" fmla="val 50000"/>
            </a:avLst>
          </a:prstGeom>
          <a:solidFill>
            <a:srgbClr val="E62C2D"/>
          </a:solidFill>
          <a:ln w="12700" cap="flat" cmpd="sng" algn="ctr">
            <a:solidFill>
              <a:srgbClr val="C00000"/>
            </a:solidFill>
            <a:prstDash val="solid"/>
          </a:ln>
          <a:effectLst/>
        </p:spPr>
        <p:txBody>
          <a:bodyPr rtlCol="0" anchor="ctr"/>
          <a:lstStyle/>
          <a:p>
            <a:pPr>
              <a:defRPr/>
            </a:pPr>
            <a:r>
              <a:rPr kumimoji="0" lang="en-US" sz="3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    </a:t>
            </a:r>
            <a:r>
              <a:rPr kumimoji="0" sz="3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复盘总结</a:t>
            </a:r>
            <a:endParaRPr kumimoji="0" sz="3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 name="文本框 4"/>
          <p:cNvSpPr txBox="1"/>
          <p:nvPr/>
        </p:nvSpPr>
        <p:spPr>
          <a:xfrm>
            <a:off x="668020" y="1795780"/>
            <a:ext cx="11144250" cy="3728085"/>
          </a:xfrm>
          <a:prstGeom prst="rect">
            <a:avLst/>
          </a:prstGeom>
          <a:noFill/>
        </p:spPr>
        <p:txBody>
          <a:bodyPr wrap="square" rtlCol="0">
            <a:noAutofit/>
          </a:bodyPr>
          <a:p>
            <a:r>
              <a:rPr lang="en-US" altLang="zh-CN" sz="3600"/>
              <a:t>    </a:t>
            </a:r>
            <a:r>
              <a:rPr lang="zh-CN" altLang="en-US" sz="3600"/>
              <a:t>预警解除后，各县（市、区）人民政府、开发区管委会及各成员单位按职责要求及时科学开展总结评估，评估本轮预警得失，并举一反三，</a:t>
            </a:r>
            <a:r>
              <a:rPr lang="zh-CN" altLang="en-US" sz="3600">
                <a:solidFill>
                  <a:srgbClr val="FF0000"/>
                </a:solidFill>
              </a:rPr>
              <a:t>两日内将总结情况报送市生态办</a:t>
            </a:r>
            <a:r>
              <a:rPr lang="zh-CN" altLang="en-US" sz="3600"/>
              <a:t>。</a:t>
            </a:r>
            <a:endParaRPr lang="zh-CN" altLang="en-US" sz="3600"/>
          </a:p>
        </p:txBody>
      </p:sp>
      <p:sp>
        <p:nvSpPr>
          <p:cNvPr id="6" name="@这不是阿燊"/>
          <p:cNvSpPr/>
          <p:nvPr>
            <p:custDataLst>
              <p:tags r:id="rId6"/>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应急调度和问题整改的组织体系</a:t>
            </a:r>
            <a:endParaRPr lang="zh-CN" sz="2000" dirty="0" smtClean="0">
              <a:solidFill>
                <a:schemeClr val="bg1"/>
              </a:solidFill>
              <a:latin typeface="微软雅黑" panose="020B0503020204020204" charset="-122"/>
              <a:ea typeface="微软雅黑" panose="020B0503020204020204" charset="-122"/>
              <a:sym typeface="+mn-ea"/>
            </a:endParaRPr>
          </a:p>
        </p:txBody>
      </p:sp>
    </p:spTree>
  </p:cSld>
  <p:clrMapOvr>
    <a:masterClrMapping/>
  </p:clrMapOvr>
  <p:transition advTm="300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810" y="0"/>
            <a:ext cx="12199620" cy="7245350"/>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6" name="文本框 8"/>
          <p:cNvSpPr txBox="1">
            <a:spLocks noChangeArrowheads="1"/>
          </p:cNvSpPr>
          <p:nvPr/>
        </p:nvSpPr>
        <p:spPr bwMode="auto">
          <a:xfrm>
            <a:off x="1822450" y="2185035"/>
            <a:ext cx="9035415" cy="124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4" rIns="91429" bIns="45714">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7500" b="1" i="0" baseline="0" noProof="0" dirty="0">
                <a:ln>
                  <a:noFill/>
                </a:ln>
                <a:solidFill>
                  <a:srgbClr val="C000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感谢聆听  敬请指导</a:t>
            </a:r>
            <a:endParaRPr kumimoji="0" lang="zh-CN" altLang="en-US" sz="7500" b="1" i="0" baseline="0" noProof="0" dirty="0">
              <a:ln>
                <a:noFill/>
              </a:ln>
              <a:solidFill>
                <a:srgbClr val="C000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pic>
        <p:nvPicPr>
          <p:cNvPr id="2" name="图片 1"/>
          <p:cNvPicPr>
            <a:picLocks noChangeAspect="1"/>
          </p:cNvPicPr>
          <p:nvPr/>
        </p:nvPicPr>
        <p:blipFill>
          <a:blip r:embed="rId2"/>
          <a:stretch>
            <a:fillRect/>
          </a:stretch>
        </p:blipFill>
        <p:spPr>
          <a:xfrm>
            <a:off x="472440" y="4175760"/>
            <a:ext cx="1841500" cy="1841500"/>
          </a:xfrm>
          <a:prstGeom prst="rect">
            <a:avLst/>
          </a:prstGeom>
        </p:spPr>
      </p:pic>
      <p:pic>
        <p:nvPicPr>
          <p:cNvPr id="3" name="图片 2"/>
          <p:cNvPicPr>
            <a:picLocks noChangeAspect="1"/>
          </p:cNvPicPr>
          <p:nvPr/>
        </p:nvPicPr>
        <p:blipFill>
          <a:blip r:embed="rId3"/>
          <a:stretch>
            <a:fillRect/>
          </a:stretch>
        </p:blipFill>
        <p:spPr>
          <a:xfrm>
            <a:off x="10010140" y="4188460"/>
            <a:ext cx="1828800" cy="18288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rot="0">
            <a:off x="379730" y="1859915"/>
            <a:ext cx="2153285" cy="2291715"/>
            <a:chOff x="7658" y="4087"/>
            <a:chExt cx="4092" cy="3978"/>
          </a:xfrm>
        </p:grpSpPr>
        <p:sp>
          <p:nvSpPr>
            <p:cNvPr id="6" name="圆角矩形 19"/>
            <p:cNvSpPr/>
            <p:nvPr/>
          </p:nvSpPr>
          <p:spPr>
            <a:xfrm>
              <a:off x="7658" y="4543"/>
              <a:ext cx="3558" cy="3522"/>
            </a:xfrm>
            <a:prstGeom prst="ellipse">
              <a:avLst/>
            </a:prstGeom>
            <a:solidFill>
              <a:srgbClr val="4472C4">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p>
              <a:pPr algn="ctr">
                <a:lnSpc>
                  <a:spcPct val="130000"/>
                </a:lnSpc>
              </a:pPr>
              <a:endParaRPr lang="zh-CN" altLang="en-US" sz="4000" dirty="0">
                <a:latin typeface="微软雅黑" panose="020B0503020204020204" charset="-122"/>
                <a:ea typeface="微软雅黑" panose="020B0503020204020204" charset="-122"/>
              </a:endParaRPr>
            </a:p>
          </p:txBody>
        </p:sp>
        <p:grpSp>
          <p:nvGrpSpPr>
            <p:cNvPr id="9" name="组合 8"/>
            <p:cNvGrpSpPr/>
            <p:nvPr/>
          </p:nvGrpSpPr>
          <p:grpSpPr>
            <a:xfrm>
              <a:off x="7941" y="4087"/>
              <a:ext cx="3809" cy="3961"/>
              <a:chOff x="7941" y="4087"/>
              <a:chExt cx="3809" cy="3961"/>
            </a:xfrm>
          </p:grpSpPr>
          <p:grpSp>
            <p:nvGrpSpPr>
              <p:cNvPr id="10" name="组合 9"/>
              <p:cNvGrpSpPr/>
              <p:nvPr/>
            </p:nvGrpSpPr>
            <p:grpSpPr>
              <a:xfrm>
                <a:off x="7941" y="4087"/>
                <a:ext cx="3809" cy="3961"/>
                <a:chOff x="4721608" y="1835707"/>
                <a:chExt cx="1879634" cy="1954931"/>
              </a:xfrm>
              <a:solidFill>
                <a:srgbClr val="4472C4">
                  <a:alpha val="39000"/>
                </a:srgbClr>
              </a:solidFill>
            </p:grpSpPr>
            <p:sp>
              <p:nvSpPr>
                <p:cNvPr id="20" name="圆角矩形 19"/>
                <p:cNvSpPr/>
                <p:nvPr/>
              </p:nvSpPr>
              <p:spPr>
                <a:xfrm>
                  <a:off x="4721608" y="1835707"/>
                  <a:ext cx="1755699" cy="1738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endParaRPr lang="zh-CN" altLang="en-US" sz="4000" dirty="0">
                    <a:latin typeface="微软雅黑" panose="020B0503020204020204" charset="-122"/>
                    <a:ea typeface="微软雅黑" panose="020B0503020204020204" charset="-122"/>
                  </a:endParaRPr>
                </a:p>
              </p:txBody>
            </p:sp>
            <p:sp>
              <p:nvSpPr>
                <p:cNvPr id="21" name="圆角矩形 20"/>
                <p:cNvSpPr/>
                <p:nvPr/>
              </p:nvSpPr>
              <p:spPr>
                <a:xfrm>
                  <a:off x="4845543" y="2052274"/>
                  <a:ext cx="1755699" cy="1738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pPr>
                  <a:endParaRPr lang="zh-CN" altLang="en-US" sz="4000" dirty="0">
                    <a:latin typeface="微软雅黑" panose="020B0503020204020204" charset="-122"/>
                    <a:ea typeface="微软雅黑" panose="020B0503020204020204" charset="-122"/>
                  </a:endParaRPr>
                </a:p>
              </p:txBody>
            </p:sp>
          </p:grpSp>
          <p:sp>
            <p:nvSpPr>
              <p:cNvPr id="11" name="矩形 10"/>
              <p:cNvSpPr/>
              <p:nvPr/>
            </p:nvSpPr>
            <p:spPr>
              <a:xfrm>
                <a:off x="8501" y="4762"/>
                <a:ext cx="2405" cy="2934"/>
              </a:xfrm>
              <a:prstGeom prst="rect">
                <a:avLst/>
              </a:prstGeom>
            </p:spPr>
            <p:txBody>
              <a:bodyPr wrap="square" lIns="91438" tIns="45719" rIns="91438" bIns="45719">
                <a:spAutoFit/>
              </a:bodyPr>
              <a:p>
                <a:pPr algn="ctr">
                  <a:lnSpc>
                    <a:spcPct val="130000"/>
                  </a:lnSpc>
                </a:pPr>
                <a:r>
                  <a:rPr lang="zh-CN" altLang="en-US" sz="4000" dirty="0">
                    <a:solidFill>
                      <a:schemeClr val="bg1"/>
                    </a:solidFill>
                    <a:latin typeface="微软雅黑" panose="020B0503020204020204" charset="-122"/>
                    <a:ea typeface="微软雅黑" panose="020B0503020204020204" charset="-122"/>
                  </a:rPr>
                  <a:t>工作体系</a:t>
                </a:r>
                <a:endParaRPr lang="zh-CN" altLang="en-US" sz="4000" dirty="0">
                  <a:solidFill>
                    <a:schemeClr val="bg1"/>
                  </a:solidFill>
                  <a:latin typeface="微软雅黑" panose="020B0503020204020204" charset="-122"/>
                  <a:ea typeface="微软雅黑" panose="020B0503020204020204" charset="-122"/>
                </a:endParaRPr>
              </a:p>
            </p:txBody>
          </p:sp>
        </p:grpSp>
      </p:grpSp>
      <p:grpSp>
        <p:nvGrpSpPr>
          <p:cNvPr id="12" name="组合 11"/>
          <p:cNvGrpSpPr/>
          <p:nvPr/>
        </p:nvGrpSpPr>
        <p:grpSpPr>
          <a:xfrm>
            <a:off x="3455035" y="94615"/>
            <a:ext cx="5281295" cy="6123940"/>
            <a:chOff x="3337" y="353"/>
            <a:chExt cx="8317" cy="9644"/>
          </a:xfrm>
        </p:grpSpPr>
        <p:sp>
          <p:nvSpPr>
            <p:cNvPr id="3" name="流程图: 可选过程 2"/>
            <p:cNvSpPr/>
            <p:nvPr/>
          </p:nvSpPr>
          <p:spPr>
            <a:xfrm>
              <a:off x="3337" y="353"/>
              <a:ext cx="8316" cy="991"/>
            </a:xfrm>
            <a:prstGeom prst="flowChartAlternateProcess">
              <a:avLst/>
            </a:prstGeom>
            <a:solidFill>
              <a:srgbClr val="FF0000"/>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dirty="0" smtClean="0">
                  <a:solidFill>
                    <a:schemeClr val="bg1"/>
                  </a:solidFill>
                  <a:latin typeface="微软雅黑" panose="020B0503020204020204" charset="-122"/>
                  <a:ea typeface="微软雅黑" panose="020B0503020204020204" charset="-122"/>
                  <a:sym typeface="+mn-ea"/>
                </a:rPr>
                <a:t>预案编制和动态完善的责任体系</a:t>
              </a:r>
              <a:endParaRPr lang="zh-CN" altLang="en-US" dirty="0" smtClean="0">
                <a:solidFill>
                  <a:schemeClr val="bg1"/>
                </a:solidFill>
                <a:latin typeface="微软雅黑" panose="020B0503020204020204" charset="-122"/>
                <a:ea typeface="微软雅黑" panose="020B0503020204020204" charset="-122"/>
                <a:sym typeface="+mn-ea"/>
              </a:endParaRPr>
            </a:p>
          </p:txBody>
        </p:sp>
        <p:sp>
          <p:nvSpPr>
            <p:cNvPr id="5" name="下箭头 4"/>
            <p:cNvSpPr/>
            <p:nvPr/>
          </p:nvSpPr>
          <p:spPr>
            <a:xfrm>
              <a:off x="7222" y="2061"/>
              <a:ext cx="375" cy="897"/>
            </a:xfrm>
            <a:prstGeom prst="downArrow">
              <a:avLst/>
            </a:prstGeom>
            <a:solidFill>
              <a:srgbClr val="E62C2D"/>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流程图: 可选过程 14"/>
            <p:cNvSpPr/>
            <p:nvPr/>
          </p:nvSpPr>
          <p:spPr>
            <a:xfrm>
              <a:off x="3338" y="2958"/>
              <a:ext cx="8316" cy="991"/>
            </a:xfrm>
            <a:prstGeom prst="flowChartAlternateProcess">
              <a:avLst/>
            </a:prstGeom>
            <a:solidFill>
              <a:srgbClr val="E62C2D"/>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dirty="0" smtClean="0">
                  <a:solidFill>
                    <a:schemeClr val="bg1"/>
                  </a:solidFill>
                  <a:latin typeface="微软雅黑" panose="020B0503020204020204" charset="-122"/>
                  <a:ea typeface="微软雅黑" panose="020B0503020204020204" charset="-122"/>
                  <a:sym typeface="+mn-ea"/>
                </a:rPr>
                <a:t>预警启动和信息发布的启动体系</a:t>
              </a:r>
              <a:endParaRPr lang="zh-CN" altLang="en-US" dirty="0" smtClean="0">
                <a:solidFill>
                  <a:schemeClr val="bg1"/>
                </a:solidFill>
                <a:latin typeface="微软雅黑" panose="020B0503020204020204" charset="-122"/>
                <a:ea typeface="微软雅黑" panose="020B0503020204020204" charset="-122"/>
                <a:sym typeface="+mn-ea"/>
              </a:endParaRPr>
            </a:p>
          </p:txBody>
        </p:sp>
        <p:sp>
          <p:nvSpPr>
            <p:cNvPr id="19" name="流程图: 可选过程 18"/>
            <p:cNvSpPr/>
            <p:nvPr/>
          </p:nvSpPr>
          <p:spPr>
            <a:xfrm>
              <a:off x="3337" y="5653"/>
              <a:ext cx="8316" cy="991"/>
            </a:xfrm>
            <a:prstGeom prst="flowChartAlternateProcess">
              <a:avLst/>
            </a:prstGeom>
            <a:solidFill>
              <a:srgbClr val="E62C2D"/>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130000"/>
                </a:lnSpc>
              </a:pPr>
              <a:r>
                <a:rPr lang="en-US" altLang="zh-CN" dirty="0" smtClean="0">
                  <a:solidFill>
                    <a:schemeClr val="tx1"/>
                  </a:solidFill>
                  <a:latin typeface="微软雅黑" panose="020B0503020204020204" charset="-122"/>
                  <a:ea typeface="微软雅黑" panose="020B0503020204020204" charset="-122"/>
                  <a:sym typeface="+mn-ea"/>
                </a:rPr>
                <a:t>     </a:t>
              </a:r>
              <a:r>
                <a:rPr lang="zh-CN" dirty="0" smtClean="0">
                  <a:solidFill>
                    <a:schemeClr val="bg1"/>
                  </a:solidFill>
                  <a:latin typeface="微软雅黑" panose="020B0503020204020204" charset="-122"/>
                  <a:ea typeface="微软雅黑" panose="020B0503020204020204" charset="-122"/>
                  <a:sym typeface="+mn-ea"/>
                </a:rPr>
                <a:t>措施落实和监督检查的监管体系</a:t>
              </a:r>
              <a:endParaRPr lang="zh-CN" altLang="en-US" dirty="0" smtClean="0">
                <a:solidFill>
                  <a:schemeClr val="bg1"/>
                </a:solidFill>
                <a:latin typeface="微软雅黑" panose="020B0503020204020204" charset="-122"/>
                <a:ea typeface="微软雅黑" panose="020B0503020204020204" charset="-122"/>
                <a:sym typeface="+mn-ea"/>
              </a:endParaRPr>
            </a:p>
          </p:txBody>
        </p:sp>
        <p:sp>
          <p:nvSpPr>
            <p:cNvPr id="23" name="流程图: 可选过程 22"/>
            <p:cNvSpPr/>
            <p:nvPr/>
          </p:nvSpPr>
          <p:spPr>
            <a:xfrm>
              <a:off x="3337" y="8274"/>
              <a:ext cx="8316" cy="991"/>
            </a:xfrm>
            <a:prstGeom prst="flowChartAlternateProcess">
              <a:avLst/>
            </a:prstGeom>
            <a:solidFill>
              <a:srgbClr val="E62C2D"/>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130000"/>
                </a:lnSpc>
              </a:pPr>
              <a:r>
                <a:rPr lang="zh-CN" dirty="0" smtClean="0">
                  <a:solidFill>
                    <a:schemeClr val="bg1"/>
                  </a:solidFill>
                  <a:latin typeface="微软雅黑" panose="020B0503020204020204" charset="-122"/>
                  <a:ea typeface="微软雅黑" panose="020B0503020204020204" charset="-122"/>
                  <a:sym typeface="+mn-ea"/>
                </a:rPr>
                <a:t>应急调度和问题整改的组织体系</a:t>
              </a:r>
              <a:endParaRPr lang="zh-CN" altLang="en-US" dirty="0" smtClean="0">
                <a:solidFill>
                  <a:schemeClr val="bg1"/>
                </a:solidFill>
                <a:latin typeface="微软雅黑" panose="020B0503020204020204" charset="-122"/>
                <a:ea typeface="微软雅黑" panose="020B0503020204020204" charset="-122"/>
                <a:sym typeface="+mn-ea"/>
              </a:endParaRPr>
            </a:p>
          </p:txBody>
        </p:sp>
        <p:sp>
          <p:nvSpPr>
            <p:cNvPr id="43" name="流程图: 可选过程 42"/>
            <p:cNvSpPr/>
            <p:nvPr/>
          </p:nvSpPr>
          <p:spPr>
            <a:xfrm>
              <a:off x="3338" y="1344"/>
              <a:ext cx="2772" cy="717"/>
            </a:xfrm>
            <a:prstGeom prst="flowChartAlternateProcess">
              <a:avLst/>
            </a:prstGeom>
            <a:solidFill>
              <a:srgbClr val="FF0000"/>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dirty="0" smtClean="0">
                  <a:solidFill>
                    <a:schemeClr val="bg1"/>
                  </a:solidFill>
                  <a:latin typeface="微软雅黑" panose="020B0503020204020204" charset="-122"/>
                  <a:ea typeface="微软雅黑" panose="020B0503020204020204" charset="-122"/>
                  <a:sym typeface="+mn-ea"/>
                </a:rPr>
                <a:t>政府编制预案</a:t>
              </a:r>
              <a:endParaRPr lang="zh-CN" altLang="en-US" dirty="0" smtClean="0">
                <a:solidFill>
                  <a:schemeClr val="bg1"/>
                </a:solidFill>
                <a:latin typeface="微软雅黑" panose="020B0503020204020204" charset="-122"/>
                <a:ea typeface="微软雅黑" panose="020B0503020204020204" charset="-122"/>
                <a:sym typeface="+mn-ea"/>
              </a:endParaRPr>
            </a:p>
          </p:txBody>
        </p:sp>
        <p:sp>
          <p:nvSpPr>
            <p:cNvPr id="44" name="流程图: 可选过程 43"/>
            <p:cNvSpPr/>
            <p:nvPr/>
          </p:nvSpPr>
          <p:spPr>
            <a:xfrm>
              <a:off x="6110" y="1344"/>
              <a:ext cx="2772" cy="717"/>
            </a:xfrm>
            <a:prstGeom prst="flowChartAlternateProcess">
              <a:avLst/>
            </a:prstGeom>
            <a:solidFill>
              <a:srgbClr val="FF0000"/>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dirty="0" smtClean="0">
                  <a:solidFill>
                    <a:schemeClr val="bg1"/>
                  </a:solidFill>
                  <a:latin typeface="微软雅黑" panose="020B0503020204020204" charset="-122"/>
                  <a:ea typeface="微软雅黑" panose="020B0503020204020204" charset="-122"/>
                  <a:sym typeface="+mn-ea"/>
                </a:rPr>
                <a:t>部门制定方案</a:t>
              </a:r>
              <a:endParaRPr lang="zh-CN" altLang="en-US" dirty="0" smtClean="0">
                <a:solidFill>
                  <a:schemeClr val="bg1"/>
                </a:solidFill>
                <a:latin typeface="微软雅黑" panose="020B0503020204020204" charset="-122"/>
                <a:ea typeface="微软雅黑" panose="020B0503020204020204" charset="-122"/>
                <a:sym typeface="+mn-ea"/>
              </a:endParaRPr>
            </a:p>
          </p:txBody>
        </p:sp>
        <p:sp>
          <p:nvSpPr>
            <p:cNvPr id="45" name="流程图: 可选过程 44"/>
            <p:cNvSpPr/>
            <p:nvPr/>
          </p:nvSpPr>
          <p:spPr>
            <a:xfrm>
              <a:off x="8882" y="1344"/>
              <a:ext cx="2772" cy="717"/>
            </a:xfrm>
            <a:prstGeom prst="flowChartAlternateProcess">
              <a:avLst/>
            </a:prstGeom>
            <a:solidFill>
              <a:srgbClr val="FF0000"/>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dirty="0" smtClean="0">
                  <a:solidFill>
                    <a:schemeClr val="bg1"/>
                  </a:solidFill>
                  <a:latin typeface="微软雅黑" panose="020B0503020204020204" charset="-122"/>
                  <a:ea typeface="微软雅黑" panose="020B0503020204020204" charset="-122"/>
                  <a:sym typeface="+mn-ea"/>
                </a:rPr>
                <a:t>责任主体落实</a:t>
              </a:r>
              <a:endParaRPr lang="zh-CN" altLang="en-US" dirty="0" smtClean="0">
                <a:solidFill>
                  <a:schemeClr val="bg1"/>
                </a:solidFill>
                <a:latin typeface="微软雅黑" panose="020B0503020204020204" charset="-122"/>
                <a:ea typeface="微软雅黑" panose="020B0503020204020204" charset="-122"/>
                <a:sym typeface="+mn-ea"/>
              </a:endParaRPr>
            </a:p>
          </p:txBody>
        </p:sp>
        <p:sp>
          <p:nvSpPr>
            <p:cNvPr id="46" name="流程图: 可选过程 45"/>
            <p:cNvSpPr/>
            <p:nvPr/>
          </p:nvSpPr>
          <p:spPr>
            <a:xfrm>
              <a:off x="3337" y="3949"/>
              <a:ext cx="2772" cy="717"/>
            </a:xfrm>
            <a:prstGeom prst="flowChartAlternateProcess">
              <a:avLst/>
            </a:prstGeom>
            <a:solidFill>
              <a:srgbClr val="E62C2D"/>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dirty="0" smtClean="0">
                  <a:solidFill>
                    <a:schemeClr val="bg1"/>
                  </a:solidFill>
                  <a:latin typeface="微软雅黑" panose="020B0503020204020204" charset="-122"/>
                  <a:ea typeface="微软雅黑" panose="020B0503020204020204" charset="-122"/>
                  <a:sym typeface="+mn-ea"/>
                </a:rPr>
                <a:t>预测预报</a:t>
              </a:r>
              <a:endParaRPr lang="zh-CN" altLang="en-US" dirty="0" smtClean="0">
                <a:solidFill>
                  <a:schemeClr val="bg1"/>
                </a:solidFill>
                <a:latin typeface="微软雅黑" panose="020B0503020204020204" charset="-122"/>
                <a:ea typeface="微软雅黑" panose="020B0503020204020204" charset="-122"/>
                <a:sym typeface="+mn-ea"/>
              </a:endParaRPr>
            </a:p>
          </p:txBody>
        </p:sp>
        <p:sp>
          <p:nvSpPr>
            <p:cNvPr id="51" name="流程图: 可选过程 50"/>
            <p:cNvSpPr/>
            <p:nvPr/>
          </p:nvSpPr>
          <p:spPr>
            <a:xfrm>
              <a:off x="6110" y="3949"/>
              <a:ext cx="2772" cy="717"/>
            </a:xfrm>
            <a:prstGeom prst="flowChartAlternateProcess">
              <a:avLst/>
            </a:prstGeom>
            <a:solidFill>
              <a:srgbClr val="E62C2D"/>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dirty="0" smtClean="0">
                  <a:solidFill>
                    <a:schemeClr val="bg1"/>
                  </a:solidFill>
                  <a:latin typeface="微软雅黑" panose="020B0503020204020204" charset="-122"/>
                  <a:ea typeface="微软雅黑" panose="020B0503020204020204" charset="-122"/>
                  <a:sym typeface="+mn-ea"/>
                </a:rPr>
                <a:t>预警发布</a:t>
              </a:r>
              <a:endParaRPr lang="zh-CN" altLang="en-US" dirty="0" smtClean="0">
                <a:solidFill>
                  <a:schemeClr val="bg1"/>
                </a:solidFill>
                <a:latin typeface="微软雅黑" panose="020B0503020204020204" charset="-122"/>
                <a:ea typeface="微软雅黑" panose="020B0503020204020204" charset="-122"/>
                <a:sym typeface="+mn-ea"/>
              </a:endParaRPr>
            </a:p>
          </p:txBody>
        </p:sp>
        <p:sp>
          <p:nvSpPr>
            <p:cNvPr id="52" name="流程图: 可选过程 51"/>
            <p:cNvSpPr/>
            <p:nvPr/>
          </p:nvSpPr>
          <p:spPr>
            <a:xfrm>
              <a:off x="8881" y="3949"/>
              <a:ext cx="2772" cy="717"/>
            </a:xfrm>
            <a:prstGeom prst="flowChartAlternateProcess">
              <a:avLst/>
            </a:prstGeom>
            <a:solidFill>
              <a:srgbClr val="E62C2D"/>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dirty="0" smtClean="0">
                  <a:solidFill>
                    <a:schemeClr val="bg1"/>
                  </a:solidFill>
                  <a:latin typeface="微软雅黑" panose="020B0503020204020204" charset="-122"/>
                  <a:ea typeface="微软雅黑" panose="020B0503020204020204" charset="-122"/>
                  <a:sym typeface="+mn-ea"/>
                </a:rPr>
                <a:t>通知到位</a:t>
              </a:r>
              <a:endParaRPr lang="zh-CN" altLang="en-US" dirty="0" smtClean="0">
                <a:solidFill>
                  <a:schemeClr val="bg1"/>
                </a:solidFill>
                <a:latin typeface="微软雅黑" panose="020B0503020204020204" charset="-122"/>
                <a:ea typeface="微软雅黑" panose="020B0503020204020204" charset="-122"/>
                <a:sym typeface="+mn-ea"/>
              </a:endParaRPr>
            </a:p>
          </p:txBody>
        </p:sp>
        <p:sp>
          <p:nvSpPr>
            <p:cNvPr id="53" name="流程图: 可选过程 52"/>
            <p:cNvSpPr/>
            <p:nvPr/>
          </p:nvSpPr>
          <p:spPr>
            <a:xfrm>
              <a:off x="3337" y="6644"/>
              <a:ext cx="4260" cy="717"/>
            </a:xfrm>
            <a:prstGeom prst="flowChartAlternateProcess">
              <a:avLst/>
            </a:prstGeom>
            <a:solidFill>
              <a:srgbClr val="E62C2D"/>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dirty="0" smtClean="0">
                  <a:solidFill>
                    <a:schemeClr val="bg1"/>
                  </a:solidFill>
                  <a:latin typeface="微软雅黑" panose="020B0503020204020204" charset="-122"/>
                  <a:ea typeface="微软雅黑" panose="020B0503020204020204" charset="-122"/>
                  <a:sym typeface="+mn-ea"/>
                </a:rPr>
                <a:t>措施落实</a:t>
              </a:r>
              <a:endParaRPr lang="zh-CN" altLang="en-US" dirty="0" smtClean="0">
                <a:solidFill>
                  <a:schemeClr val="bg1"/>
                </a:solidFill>
                <a:latin typeface="微软雅黑" panose="020B0503020204020204" charset="-122"/>
                <a:ea typeface="微软雅黑" panose="020B0503020204020204" charset="-122"/>
                <a:sym typeface="+mn-ea"/>
              </a:endParaRPr>
            </a:p>
          </p:txBody>
        </p:sp>
        <p:sp>
          <p:nvSpPr>
            <p:cNvPr id="54" name="流程图: 可选过程 53"/>
            <p:cNvSpPr/>
            <p:nvPr/>
          </p:nvSpPr>
          <p:spPr>
            <a:xfrm>
              <a:off x="7597" y="6628"/>
              <a:ext cx="4056" cy="717"/>
            </a:xfrm>
            <a:prstGeom prst="flowChartAlternateProcess">
              <a:avLst/>
            </a:prstGeom>
            <a:solidFill>
              <a:srgbClr val="E62C2D"/>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dirty="0" smtClean="0">
                  <a:solidFill>
                    <a:schemeClr val="bg1"/>
                  </a:solidFill>
                  <a:latin typeface="微软雅黑" panose="020B0503020204020204" charset="-122"/>
                  <a:ea typeface="微软雅黑" panose="020B0503020204020204" charset="-122"/>
                </a:rPr>
                <a:t>监督检查</a:t>
              </a:r>
              <a:endParaRPr lang="zh-CN" altLang="en-US" dirty="0" smtClean="0">
                <a:solidFill>
                  <a:schemeClr val="bg1"/>
                </a:solidFill>
                <a:latin typeface="微软雅黑" panose="020B0503020204020204" charset="-122"/>
                <a:ea typeface="微软雅黑" panose="020B0503020204020204" charset="-122"/>
              </a:endParaRPr>
            </a:p>
          </p:txBody>
        </p:sp>
        <p:sp>
          <p:nvSpPr>
            <p:cNvPr id="56" name="流程图: 可选过程 55"/>
            <p:cNvSpPr/>
            <p:nvPr/>
          </p:nvSpPr>
          <p:spPr>
            <a:xfrm>
              <a:off x="3338" y="9281"/>
              <a:ext cx="2772" cy="717"/>
            </a:xfrm>
            <a:prstGeom prst="flowChartAlternateProcess">
              <a:avLst/>
            </a:prstGeom>
            <a:solidFill>
              <a:srgbClr val="E62C2D"/>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dirty="0" smtClean="0">
                  <a:solidFill>
                    <a:schemeClr val="bg1"/>
                  </a:solidFill>
                  <a:latin typeface="微软雅黑" panose="020B0503020204020204" charset="-122"/>
                  <a:ea typeface="微软雅黑" panose="020B0503020204020204" charset="-122"/>
                  <a:sym typeface="+mn-ea"/>
                </a:rPr>
                <a:t>安排部署</a:t>
              </a:r>
              <a:endParaRPr lang="zh-CN" altLang="en-US" dirty="0" smtClean="0">
                <a:solidFill>
                  <a:schemeClr val="bg1"/>
                </a:solidFill>
                <a:latin typeface="微软雅黑" panose="020B0503020204020204" charset="-122"/>
                <a:ea typeface="微软雅黑" panose="020B0503020204020204" charset="-122"/>
                <a:sym typeface="+mn-ea"/>
              </a:endParaRPr>
            </a:p>
          </p:txBody>
        </p:sp>
        <p:sp>
          <p:nvSpPr>
            <p:cNvPr id="57" name="流程图: 可选过程 56"/>
            <p:cNvSpPr/>
            <p:nvPr/>
          </p:nvSpPr>
          <p:spPr>
            <a:xfrm>
              <a:off x="6109" y="9265"/>
              <a:ext cx="2772" cy="717"/>
            </a:xfrm>
            <a:prstGeom prst="flowChartAlternateProcess">
              <a:avLst/>
            </a:prstGeom>
            <a:solidFill>
              <a:srgbClr val="E62C2D"/>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dirty="0" smtClean="0">
                  <a:solidFill>
                    <a:schemeClr val="bg1"/>
                  </a:solidFill>
                  <a:latin typeface="微软雅黑" panose="020B0503020204020204" charset="-122"/>
                  <a:ea typeface="微软雅黑" panose="020B0503020204020204" charset="-122"/>
                  <a:sym typeface="+mn-ea"/>
                </a:rPr>
                <a:t>规范调度</a:t>
              </a:r>
              <a:endParaRPr lang="zh-CN" altLang="en-US" dirty="0" smtClean="0">
                <a:solidFill>
                  <a:schemeClr val="bg1"/>
                </a:solidFill>
                <a:latin typeface="微软雅黑" panose="020B0503020204020204" charset="-122"/>
                <a:ea typeface="微软雅黑" panose="020B0503020204020204" charset="-122"/>
                <a:sym typeface="+mn-ea"/>
              </a:endParaRPr>
            </a:p>
          </p:txBody>
        </p:sp>
        <p:sp>
          <p:nvSpPr>
            <p:cNvPr id="58" name="流程图: 可选过程 57"/>
            <p:cNvSpPr/>
            <p:nvPr/>
          </p:nvSpPr>
          <p:spPr>
            <a:xfrm>
              <a:off x="8882" y="9260"/>
              <a:ext cx="2772" cy="717"/>
            </a:xfrm>
            <a:prstGeom prst="flowChartAlternateProcess">
              <a:avLst/>
            </a:prstGeom>
            <a:solidFill>
              <a:srgbClr val="E62C2D"/>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dirty="0" smtClean="0">
                  <a:solidFill>
                    <a:schemeClr val="bg1"/>
                  </a:solidFill>
                  <a:latin typeface="微软雅黑" panose="020B0503020204020204" charset="-122"/>
                  <a:ea typeface="微软雅黑" panose="020B0503020204020204" charset="-122"/>
                  <a:sym typeface="+mn-ea"/>
                </a:rPr>
                <a:t>问题整改</a:t>
              </a:r>
              <a:endParaRPr lang="zh-CN" altLang="en-US" dirty="0" smtClean="0">
                <a:solidFill>
                  <a:schemeClr val="bg1"/>
                </a:solidFill>
                <a:latin typeface="微软雅黑" panose="020B0503020204020204" charset="-122"/>
                <a:ea typeface="微软雅黑" panose="020B0503020204020204" charset="-122"/>
                <a:sym typeface="+mn-ea"/>
              </a:endParaRPr>
            </a:p>
          </p:txBody>
        </p:sp>
        <p:sp>
          <p:nvSpPr>
            <p:cNvPr id="2" name="下箭头 1"/>
            <p:cNvSpPr/>
            <p:nvPr/>
          </p:nvSpPr>
          <p:spPr>
            <a:xfrm>
              <a:off x="7222" y="4711"/>
              <a:ext cx="375" cy="897"/>
            </a:xfrm>
            <a:prstGeom prst="downArrow">
              <a:avLst/>
            </a:prstGeom>
            <a:solidFill>
              <a:srgbClr val="E62C2D"/>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下箭头 6"/>
            <p:cNvSpPr/>
            <p:nvPr/>
          </p:nvSpPr>
          <p:spPr>
            <a:xfrm>
              <a:off x="7222" y="7361"/>
              <a:ext cx="375" cy="897"/>
            </a:xfrm>
            <a:prstGeom prst="downArrow">
              <a:avLst/>
            </a:prstGeom>
            <a:solidFill>
              <a:srgbClr val="E62C2D"/>
            </a:solid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Tree>
  </p:cSld>
  <p:clrMapOvr>
    <a:masterClrMapping/>
  </p:clrMapOvr>
  <p:transition advTm="3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288925" y="11811"/>
            <a:ext cx="12192000" cy="6845807"/>
          </a:xfrm>
          <a:prstGeom prst="rect">
            <a:avLst/>
          </a:prstGeom>
        </p:spPr>
      </p:pic>
      <p:pic>
        <p:nvPicPr>
          <p:cNvPr id="32" name="图片 31"/>
          <p:cNvPicPr>
            <a:picLocks noChangeAspect="1"/>
          </p:cNvPicPr>
          <p:nvPr/>
        </p:nvPicPr>
        <p:blipFill>
          <a:blip r:embed="rId2"/>
          <a:stretch>
            <a:fillRect/>
          </a:stretch>
        </p:blipFill>
        <p:spPr>
          <a:xfrm>
            <a:off x="0" y="4931570"/>
            <a:ext cx="12192000" cy="1633728"/>
          </a:xfrm>
          <a:prstGeom prst="rect">
            <a:avLst/>
          </a:prstGeom>
        </p:spPr>
      </p:pic>
      <p:pic>
        <p:nvPicPr>
          <p:cNvPr id="38" name="图片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60530"/>
            <a:ext cx="12192000" cy="990600"/>
          </a:xfrm>
          <a:prstGeom prst="rect">
            <a:avLst/>
          </a:prstGeom>
        </p:spPr>
      </p:pic>
      <p:sp>
        <p:nvSpPr>
          <p:cNvPr id="3" name="文本框 2"/>
          <p:cNvSpPr txBox="1"/>
          <p:nvPr/>
        </p:nvSpPr>
        <p:spPr>
          <a:xfrm>
            <a:off x="551180" y="2643505"/>
            <a:ext cx="11351895" cy="1291590"/>
          </a:xfrm>
          <a:prstGeom prst="rect">
            <a:avLst/>
          </a:prstGeom>
          <a:noFill/>
        </p:spPr>
        <p:txBody>
          <a:bodyPr wrap="square" rtlCol="0">
            <a:spAutoFit/>
          </a:bodyPr>
          <a:lstStyle>
            <a:defPPr>
              <a:defRPr lang="zh-CN"/>
            </a:defPPr>
            <a:lvl1pPr>
              <a:lnSpc>
                <a:spcPct val="120000"/>
              </a:lnSpc>
              <a:defRPr sz="2800" b="1" spc="200">
                <a:solidFill>
                  <a:srgbClr val="000000"/>
                </a:solidFill>
              </a:defRPr>
            </a:lvl1pPr>
          </a:lstStyle>
          <a:p>
            <a:pPr algn="l">
              <a:lnSpc>
                <a:spcPct val="130000"/>
              </a:lnSpc>
            </a:pPr>
            <a:r>
              <a:rPr lang="zh-CN" sz="6000" dirty="0" smtClean="0">
                <a:solidFill>
                  <a:schemeClr val="tx1"/>
                </a:solidFill>
                <a:latin typeface="微软雅黑" panose="020B0503020204020204" charset="-122"/>
                <a:ea typeface="微软雅黑" panose="020B0503020204020204" charset="-122"/>
                <a:sym typeface="+mn-ea"/>
              </a:rPr>
              <a:t>预案编制和动态完善的责任体系</a:t>
            </a:r>
            <a:endParaRPr lang="zh-CN" altLang="en-US" sz="6000" b="0" kern="0" spc="0" noProof="0" dirty="0">
              <a:ln>
                <a:noFill/>
              </a:ln>
              <a:solidFill>
                <a:schemeClr val="tx1"/>
              </a:solidFill>
              <a:effectLst/>
              <a:uLnTx/>
              <a:uFillTx/>
              <a:latin typeface="优设标题黑" panose="00000500000000000000" pitchFamily="2" charset="-122"/>
              <a:ea typeface="优设标题黑" panose="00000500000000000000" pitchFamily="2" charset="-122"/>
              <a:cs typeface="+mn-ea"/>
              <a:sym typeface="+mn-lt"/>
            </a:endParaRPr>
          </a:p>
        </p:txBody>
      </p:sp>
      <p:grpSp>
        <p:nvGrpSpPr>
          <p:cNvPr id="4" name="组合 3"/>
          <p:cNvGrpSpPr/>
          <p:nvPr/>
        </p:nvGrpSpPr>
        <p:grpSpPr>
          <a:xfrm>
            <a:off x="5095240" y="1903095"/>
            <a:ext cx="2345055" cy="739775"/>
            <a:chOff x="4783217" y="1368110"/>
            <a:chExt cx="2001580" cy="476542"/>
          </a:xfrm>
          <a:solidFill>
            <a:schemeClr val="accent4">
              <a:lumMod val="60000"/>
              <a:lumOff val="40000"/>
            </a:schemeClr>
          </a:solidFill>
        </p:grpSpPr>
        <p:sp>
          <p:nvSpPr>
            <p:cNvPr id="5" name="矩形: 圆角 18"/>
            <p:cNvSpPr/>
            <p:nvPr/>
          </p:nvSpPr>
          <p:spPr>
            <a:xfrm>
              <a:off x="4783217" y="1368110"/>
              <a:ext cx="2001580" cy="47654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汉仪超粗宋简" panose="02010600000101010101" charset="-122"/>
                <a:ea typeface="汉仪超粗宋简" panose="02010600000101010101" charset="-122"/>
              </a:endParaRPr>
            </a:p>
          </p:txBody>
        </p:sp>
        <p:sp>
          <p:nvSpPr>
            <p:cNvPr id="6" name="文本框 5"/>
            <p:cNvSpPr txBox="1"/>
            <p:nvPr/>
          </p:nvSpPr>
          <p:spPr>
            <a:xfrm>
              <a:off x="5023891" y="1458177"/>
              <a:ext cx="1641636" cy="375916"/>
            </a:xfrm>
            <a:prstGeom prst="rect">
              <a:avLst/>
            </a:prstGeom>
            <a:grpFill/>
          </p:spPr>
          <p:txBody>
            <a:bodyPr wrap="square" rtlCol="0">
              <a:spAutoFit/>
            </a:bodyPr>
            <a:lstStyle/>
            <a:p>
              <a:pPr algn="ctr"/>
              <a:r>
                <a:rPr lang="zh-CN" altLang="en-US" sz="3200" b="1" dirty="0">
                  <a:solidFill>
                    <a:schemeClr val="tx1"/>
                  </a:solidFill>
                  <a:latin typeface="黑体" panose="02010609060101010101" charset="-122"/>
                  <a:ea typeface="黑体" panose="02010609060101010101" charset="-122"/>
                </a:rPr>
                <a:t>第二部分</a:t>
              </a:r>
              <a:endParaRPr lang="zh-CN" altLang="en-US" sz="3200" b="1" dirty="0">
                <a:solidFill>
                  <a:schemeClr val="tx1"/>
                </a:solidFill>
                <a:latin typeface="黑体" panose="02010609060101010101" charset="-122"/>
                <a:ea typeface="黑体" panose="02010609060101010101" charset="-122"/>
              </a:endParaRPr>
            </a:p>
          </p:txBody>
        </p:sp>
      </p:grpSp>
    </p:spTree>
  </p:cSld>
  <p:clrMapOvr>
    <a:masterClrMapping/>
  </p:clrMapOvr>
  <p:transition advTm="3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736600" y="593090"/>
            <a:ext cx="3899535" cy="5283200"/>
          </a:xfrm>
          <a:prstGeom prst="rect">
            <a:avLst/>
          </a:prstGeom>
        </p:spPr>
      </p:pic>
      <p:sp>
        <p:nvSpPr>
          <p:cNvPr id="7" name="文本框 6"/>
          <p:cNvSpPr txBox="1"/>
          <p:nvPr/>
        </p:nvSpPr>
        <p:spPr>
          <a:xfrm>
            <a:off x="5410200" y="1111250"/>
            <a:ext cx="6193790" cy="962025"/>
          </a:xfrm>
          <a:prstGeom prst="rect">
            <a:avLst/>
          </a:prstGeom>
          <a:noFill/>
        </p:spPr>
        <p:txBody>
          <a:bodyPr wrap="square" rtlCol="0">
            <a:noAutofit/>
          </a:bodyPr>
          <a:p>
            <a:r>
              <a:rPr lang="en-US" altLang="zh-CN" sz="2000"/>
              <a:t>2024</a:t>
            </a:r>
            <a:r>
              <a:rPr lang="zh-CN" altLang="en-US" sz="2000"/>
              <a:t>年</a:t>
            </a:r>
            <a:r>
              <a:rPr lang="en-US" altLang="zh-CN" sz="2000"/>
              <a:t>4</a:t>
            </a:r>
            <a:r>
              <a:rPr lang="zh-CN" altLang="en-US" sz="2000"/>
              <a:t>月，保定市人民政府办公室印发</a:t>
            </a:r>
            <a:r>
              <a:rPr lang="zh-CN" altLang="en-US" sz="2400" b="1"/>
              <a:t>《保定市重污染天气应急预案》</a:t>
            </a:r>
            <a:r>
              <a:rPr lang="zh-CN" altLang="en-US" sz="2000"/>
              <a:t>（保政办函</a:t>
            </a:r>
            <a:r>
              <a:rPr lang="zh-CN" altLang="en-US" sz="2000">
                <a:sym typeface="+mn-ea"/>
              </a:rPr>
              <a:t>〔2024〕7号）</a:t>
            </a:r>
            <a:endParaRPr lang="zh-CN" altLang="en-US" sz="2000"/>
          </a:p>
        </p:txBody>
      </p:sp>
      <p:sp>
        <p:nvSpPr>
          <p:cNvPr id="2" name="文本框 1"/>
          <p:cNvSpPr txBox="1"/>
          <p:nvPr/>
        </p:nvSpPr>
        <p:spPr>
          <a:xfrm>
            <a:off x="5466080" y="2189480"/>
            <a:ext cx="6132830" cy="2861310"/>
          </a:xfrm>
          <a:prstGeom prst="rect">
            <a:avLst/>
          </a:prstGeom>
          <a:noFill/>
        </p:spPr>
        <p:txBody>
          <a:bodyPr wrap="square" rtlCol="0">
            <a:spAutoFit/>
          </a:bodyPr>
          <a:p>
            <a:r>
              <a:rPr lang="zh-CN" altLang="en-US"/>
              <a:t>《应急预案》主要包括</a:t>
            </a:r>
            <a:r>
              <a:rPr lang="zh-CN" altLang="en-US" b="1">
                <a:solidFill>
                  <a:srgbClr val="FF0000"/>
                </a:solidFill>
              </a:rPr>
              <a:t>九部分</a:t>
            </a:r>
            <a:r>
              <a:rPr lang="zh-CN" altLang="en-US"/>
              <a:t>。</a:t>
            </a:r>
            <a:r>
              <a:rPr lang="zh-CN" altLang="en-US" b="1">
                <a:solidFill>
                  <a:srgbClr val="FF0000"/>
                </a:solidFill>
              </a:rPr>
              <a:t>一是</a:t>
            </a:r>
            <a:r>
              <a:rPr lang="zh-CN" altLang="en-US"/>
              <a:t>明确了编制目的、编制依据、适用范围和工作原则。</a:t>
            </a:r>
            <a:r>
              <a:rPr lang="zh-CN" altLang="en-US" b="1">
                <a:solidFill>
                  <a:srgbClr val="FF0000"/>
                </a:solidFill>
              </a:rPr>
              <a:t>二是</a:t>
            </a:r>
            <a:r>
              <a:rPr lang="zh-CN" altLang="en-US"/>
              <a:t>明确了组织机构与各成员单位的职责。</a:t>
            </a:r>
            <a:r>
              <a:rPr lang="zh-CN" altLang="en-US" b="1">
                <a:solidFill>
                  <a:srgbClr val="FF0000"/>
                </a:solidFill>
              </a:rPr>
              <a:t>三是</a:t>
            </a:r>
            <a:r>
              <a:rPr lang="zh-CN" altLang="en-US"/>
              <a:t>明确了监测、预报、会商工作内容。</a:t>
            </a:r>
            <a:r>
              <a:rPr lang="zh-CN" altLang="en-US" b="1">
                <a:solidFill>
                  <a:srgbClr val="FF0000"/>
                </a:solidFill>
              </a:rPr>
              <a:t>四是</a:t>
            </a:r>
            <a:r>
              <a:rPr lang="zh-CN" altLang="en-US"/>
              <a:t>明确了预警分级启动标准、预警发布与解除程序、预警审批权限。</a:t>
            </a:r>
            <a:r>
              <a:rPr lang="zh-CN" altLang="en-US" b="1">
                <a:solidFill>
                  <a:srgbClr val="FF0000"/>
                </a:solidFill>
              </a:rPr>
              <a:t>五是</a:t>
            </a:r>
            <a:r>
              <a:rPr lang="zh-CN" altLang="en-US"/>
              <a:t>明确了应急响应分级、应急响应启动和各级应急响应的具体措施。</a:t>
            </a:r>
            <a:r>
              <a:rPr lang="zh-CN" altLang="en-US" b="1">
                <a:solidFill>
                  <a:srgbClr val="FF0000"/>
                </a:solidFill>
              </a:rPr>
              <a:t>六是</a:t>
            </a:r>
            <a:r>
              <a:rPr lang="zh-CN" altLang="en-US"/>
              <a:t>明确了应急响应信息上报和总结评估。</a:t>
            </a:r>
            <a:r>
              <a:rPr lang="zh-CN" altLang="en-US" b="1">
                <a:solidFill>
                  <a:srgbClr val="FF0000"/>
                </a:solidFill>
              </a:rPr>
              <a:t>七是</a:t>
            </a:r>
            <a:r>
              <a:rPr lang="zh-CN" altLang="en-US"/>
              <a:t>保障措施，明确了组织保障、经费保障、物资保障、安全保障、落实保障、预报预警能力保障、医疗卫生保障等内容。</a:t>
            </a:r>
            <a:r>
              <a:rPr lang="zh-CN" altLang="en-US" b="1">
                <a:solidFill>
                  <a:srgbClr val="FF0000"/>
                </a:solidFill>
              </a:rPr>
              <a:t>八是</a:t>
            </a:r>
            <a:r>
              <a:rPr lang="zh-CN" altLang="en-US"/>
              <a:t>预案管理，明确了预案宣传、培训、备案、演练、修订的工作要求。</a:t>
            </a:r>
            <a:r>
              <a:rPr lang="zh-CN" altLang="en-US" b="1">
                <a:solidFill>
                  <a:srgbClr val="FF0000"/>
                </a:solidFill>
              </a:rPr>
              <a:t>九是</a:t>
            </a:r>
            <a:r>
              <a:rPr lang="zh-CN" altLang="en-US"/>
              <a:t>附则，明确了《应急预案》实施日期。</a:t>
            </a:r>
            <a:endParaRPr lang="zh-CN" altLang="en-US"/>
          </a:p>
        </p:txBody>
      </p:sp>
      <p:sp>
        <p:nvSpPr>
          <p:cNvPr id="5" name="@这不是阿燊"/>
          <p:cNvSpPr/>
          <p:nvPr>
            <p:custDataLst>
              <p:tags r:id="rId2"/>
            </p:custDataLst>
          </p:nvPr>
        </p:nvSpPr>
        <p:spPr>
          <a:xfrm>
            <a:off x="7221855" y="0"/>
            <a:ext cx="4969510" cy="593090"/>
          </a:xfrm>
          <a:prstGeom prst="hexagon">
            <a:avLst>
              <a:gd name="adj" fmla="val 26114"/>
              <a:gd name="vf" fmla="val 115470"/>
            </a:avLst>
          </a:prstGeom>
          <a:solidFill>
            <a:srgbClr val="E62C2D"/>
          </a:solidFill>
          <a:ln w="12700" cap="flat" cmpd="sng" algn="ctr">
            <a:noFill/>
            <a:prstDash val="solid"/>
            <a:miter lim="800000"/>
          </a:ln>
          <a:effectLst/>
        </p:spPr>
        <p:txBody>
          <a:bodyPr rtlCol="0" anchor="ctr"/>
          <a:p>
            <a:pPr algn="ctr"/>
            <a:r>
              <a:rPr lang="zh-CN" sz="2000" dirty="0" smtClean="0">
                <a:solidFill>
                  <a:schemeClr val="bg1"/>
                </a:solidFill>
                <a:latin typeface="微软雅黑" panose="020B0503020204020204" charset="-122"/>
                <a:ea typeface="微软雅黑" panose="020B0503020204020204" charset="-122"/>
                <a:sym typeface="+mn-ea"/>
              </a:rPr>
              <a:t>预案编制和动态完善的责任体系</a:t>
            </a:r>
            <a:endParaRPr lang="zh-CN" sz="2000" dirty="0" smtClean="0">
              <a:solidFill>
                <a:schemeClr val="bg1"/>
              </a:solidFill>
              <a:latin typeface="微软雅黑" panose="020B0503020204020204" charset="-122"/>
              <a:ea typeface="微软雅黑" panose="020B0503020204020204" charset="-122"/>
              <a:sym typeface="+mn-ea"/>
            </a:endParaRPr>
          </a:p>
        </p:txBody>
      </p:sp>
    </p:spTree>
  </p:cSld>
  <p:clrMapOvr>
    <a:masterClrMapping/>
  </p:clrMapOvr>
  <p:transition spd="slow" advTm="3000"/>
</p:sld>
</file>

<file path=ppt/tags/tag1.xml><?xml version="1.0" encoding="utf-8"?>
<p:tagLst xmlns:p="http://schemas.openxmlformats.org/presentationml/2006/main">
  <p:tag name="KSO_WM_DIAGRAM_VIRTUALLY_FRAME" val="{&quot;height&quot;:324.5243307086614,&quot;left&quot;:196.93157480314954,&quot;top&quot;:113.34850393700785,&quot;width&quot;:605.8184251968505}"/>
</p:tagLst>
</file>

<file path=ppt/tags/tag10.xml><?xml version="1.0" encoding="utf-8"?>
<p:tagLst xmlns:p="http://schemas.openxmlformats.org/presentationml/2006/main">
  <p:tag name="KSO_WM_DIAGRAM_VIRTUALLY_FRAME" val="{&quot;height&quot;:324.5243307086614,&quot;left&quot;:196.93157480314954,&quot;top&quot;:113.34850393700785,&quot;width&quot;:605.8184251968505}"/>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TABLE_ENDDRAG_ORIGIN_RECT" val="852*365"/>
  <p:tag name="TABLE_ENDDRAG_RECT" val="40*84*852*365"/>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TABLE_ENDDRAG_ORIGIN_RECT" val="854*344"/>
  <p:tag name="TABLE_ENDDRAG_RECT" val="40*84*854*344"/>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commondata" val="eyJoZGlkIjoiNTk5NTcxNTkzOGVjOWQ4ZDA2OTBmNzgzODlhZWM4ODcifQ=="/>
</p:tagLst>
</file>

<file path=ppt/tags/tag17.xml><?xml version="1.0" encoding="utf-8"?>
<p:tagLst xmlns:p="http://schemas.openxmlformats.org/presentationml/2006/main">
  <p:tag name="TABLE_ENDDRAG_ORIGIN_RECT" val="854*376"/>
  <p:tag name="TABLE_ENDDRAG_RECT" val="40*84*854*376"/>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TABLE_ENDDRAG_ORIGIN_RECT" val="850*373"/>
  <p:tag name="TABLE_ENDDRAG_RECT" val="40*84*850*373"/>
</p:tagLst>
</file>

<file path=ppt/tags/tag2.xml><?xml version="1.0" encoding="utf-8"?>
<p:tagLst xmlns:p="http://schemas.openxmlformats.org/presentationml/2006/main">
  <p:tag name="KSO_WM_DIAGRAM_VIRTUALLY_FRAME" val="{&quot;height&quot;:324.5243307086614,&quot;left&quot;:196.93157480314954,&quot;top&quot;:113.34850393700785,&quot;width&quot;:605.8184251968505}"/>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TABLE_ENDDRAG_ORIGIN_RECT" val="845*314"/>
  <p:tag name="TABLE_ENDDRAG_RECT" val="40*84*845*314"/>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TABLE_ENDDRAG_ORIGIN_RECT" val="846*394"/>
  <p:tag name="TABLE_ENDDRAG_RECT" val="40*84*846*394"/>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TABLE_ENDDRAG_ORIGIN_RECT" val="848*320"/>
  <p:tag name="TABLE_ENDDRAG_RECT" val="40*84*848*320"/>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TABLE_ENDDRAG_ORIGIN_RECT" val="853*308"/>
  <p:tag name="TABLE_ENDDRAG_RECT" val="40*84*853*308"/>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TABLE_ENDDRAG_ORIGIN_RECT" val="854*90"/>
  <p:tag name="TABLE_ENDDRAG_RECT" val="67*135*854*90"/>
</p:tagLst>
</file>

<file path=ppt/tags/tag3.xml><?xml version="1.0" encoding="utf-8"?>
<p:tagLst xmlns:p="http://schemas.openxmlformats.org/presentationml/2006/main">
  <p:tag name="KSO_WM_DIAGRAM_VIRTUALLY_FRAME" val="{&quot;height&quot;:324.5243307086614,&quot;left&quot;:196.93157480314954,&quot;top&quot;:113.34850393700785,&quot;width&quot;:605.8184251968505}"/>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TABLE_ENDDRAG_ORIGIN_RECT" val="854*90"/>
  <p:tag name="TABLE_ENDDRAG_RECT" val="67*135*854*90"/>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DIAGRAM_VIRTUALLY_FRAME" val="{&quot;height&quot;:324.5243307086614,&quot;left&quot;:196.93157480314954,&quot;top&quot;:113.34850393700785,&quot;width&quot;:605.8184251968505}"/>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DIAGRAM_VIRTUALLY_FRAME" val="{&quot;height&quot;:324.5243307086614,&quot;left&quot;:196.93157480314954,&quot;top&quot;:113.34850393700785,&quot;width&quot;:605.8184251968505}"/>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DIAGRAM_VIRTUALLY_FRAME" val="{&quot;height&quot;:324.5243307086614,&quot;left&quot;:196.93157480314954,&quot;top&quot;:113.34850393700785,&quot;width&quot;:605.8184251968505}"/>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DIAGRAM_VIRTUALLY_FRAME" val="{&quot;height&quot;:324.5243307086614,&quot;left&quot;:196.93157480314954,&quot;top&quot;:113.34850393700785,&quot;width&quot;:605.8184251968505}"/>
</p:tagLst>
</file>

<file path=ppt/tags/tag70.xml><?xml version="1.0" encoding="utf-8"?>
<p:tagLst xmlns:p="http://schemas.openxmlformats.org/presentationml/2006/main">
  <p:tag name="KSO_WM_BEAUTIFY_FLAG" val=""/>
  <p:tag name="KSO_WM_DIAGRAM_VIRTUALLY_FRAME" val="{&quot;height&quot;:364.95,&quot;left&quot;:30.9,&quot;top&quot;:97.1,&quot;width&quot;:897.15}"/>
</p:tagLst>
</file>

<file path=ppt/tags/tag71.xml><?xml version="1.0" encoding="utf-8"?>
<p:tagLst xmlns:p="http://schemas.openxmlformats.org/presentationml/2006/main">
  <p:tag name="KSO_WM_BEAUTIFY_FLAG" val=""/>
  <p:tag name="KSO_WM_DIAGRAM_VIRTUALLY_FRAME" val="{&quot;height&quot;:364.95,&quot;left&quot;:30.9,&quot;top&quot;:97.1,&quot;width&quot;:897.15}"/>
</p:tagLst>
</file>

<file path=ppt/tags/tag72.xml><?xml version="1.0" encoding="utf-8"?>
<p:tagLst xmlns:p="http://schemas.openxmlformats.org/presentationml/2006/main">
  <p:tag name="KSO_WM_BEAUTIFY_FLAG" val=""/>
  <p:tag name="KSO_WM_DIAGRAM_VIRTUALLY_FRAME" val="{&quot;height&quot;:364.95,&quot;left&quot;:30.9,&quot;top&quot;:97.1,&quot;width&quot;:897.15}"/>
</p:tagLst>
</file>

<file path=ppt/tags/tag73.xml><?xml version="1.0" encoding="utf-8"?>
<p:tagLst xmlns:p="http://schemas.openxmlformats.org/presentationml/2006/main">
  <p:tag name="KSO_WM_BEAUTIFY_FLAG" val=""/>
  <p:tag name="KSO_WM_DIAGRAM_VIRTUALLY_FRAME" val="{&quot;height&quot;:364.95,&quot;left&quot;:30.9,&quot;top&quot;:97.1,&quot;width&quot;:897.15}"/>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DIAGRAM_VIRTUALLY_FRAME" val="{&quot;height&quot;:324.5243307086614,&quot;left&quot;:196.93157480314954,&quot;top&quot;:113.34850393700785,&quot;width&quot;:605.8184251968505}"/>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DIAGRAM_VIRTUALLY_FRAME" val="{&quot;height&quot;:324.5243307086614,&quot;left&quot;:196.93157480314954,&quot;top&quot;:113.34850393700785,&quot;width&quot;:605.8184251968505}"/>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优设标题黑"/>
        <a:ea typeface=""/>
        <a:cs typeface=""/>
        <a:font script="Jpan" typeface="游ゴシック Light"/>
        <a:font script="Hang" typeface="맑은 고딕"/>
        <a:font script="Hans" typeface="优设标题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优设标题黑"/>
        <a:ea typeface=""/>
        <a:cs typeface=""/>
        <a:font script="Jpan" typeface="游ゴシック"/>
        <a:font script="Hang" typeface="맑은 고딕"/>
        <a:font script="Hans" typeface="优设标题黑"/>
        <a:font script="Hant" typeface="新細明體"/>
        <a:font script="Arab" typeface="优设标题黑"/>
        <a:font script="Hebr" typeface="优设标题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优设标题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优设标题黑"/>
        <a:ea typeface=""/>
        <a:cs typeface=""/>
        <a:font script="Jpan" typeface="游ゴシック Light"/>
        <a:font script="Hang" typeface="맑은 고딕"/>
        <a:font script="Hans" typeface="优设标题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优设标题黑"/>
        <a:ea typeface=""/>
        <a:cs typeface=""/>
        <a:font script="Jpan" typeface="游ゴシック"/>
        <a:font script="Hang" typeface="맑은 고딕"/>
        <a:font script="Hans" typeface="优设标题黑"/>
        <a:font script="Hant" typeface="新細明體"/>
        <a:font script="Arab" typeface="优设标题黑"/>
        <a:font script="Hebr" typeface="优设标题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优设标题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优设标题黑"/>
        <a:ea typeface=""/>
        <a:cs typeface=""/>
        <a:font script="Jpan" typeface="游ゴシック Light"/>
        <a:font script="Hang" typeface="맑은 고딕"/>
        <a:font script="Hans" typeface="优设标题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优设标题黑"/>
        <a:ea typeface=""/>
        <a:cs typeface=""/>
        <a:font script="Jpan" typeface="游ゴシック"/>
        <a:font script="Hang" typeface="맑은 고딕"/>
        <a:font script="Hans" typeface="优设标题黑"/>
        <a:font script="Hant" typeface="新細明體"/>
        <a:font script="Arab" typeface="优设标题黑"/>
        <a:font script="Hebr" typeface="优设标题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优设标题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优设标题黑"/>
        <a:ea typeface=""/>
        <a:cs typeface=""/>
        <a:font script="Jpan" typeface="游ゴシック Light"/>
        <a:font script="Hang" typeface="맑은 고딕"/>
        <a:font script="Hans" typeface="优设标题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优设标题黑"/>
        <a:ea typeface=""/>
        <a:cs typeface=""/>
        <a:font script="Jpan" typeface="游ゴシック"/>
        <a:font script="Hang" typeface="맑은 고딕"/>
        <a:font script="Hans" typeface="优设标题黑"/>
        <a:font script="Hant" typeface="新細明體"/>
        <a:font script="Arab" typeface="优设标题黑"/>
        <a:font script="Hebr" typeface="优设标题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优设标题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12631</Words>
  <Application>WPS 演示</Application>
  <PresentationFormat>宽屏</PresentationFormat>
  <Paragraphs>796</Paragraphs>
  <Slides>68</Slides>
  <Notes>4</Notes>
  <HiddenSlides>0</HiddenSlides>
  <MMClips>0</MMClips>
  <ScaleCrop>false</ScaleCrop>
  <HeadingPairs>
    <vt:vector size="6" baseType="variant">
      <vt:variant>
        <vt:lpstr>已用的字体</vt:lpstr>
      </vt:variant>
      <vt:variant>
        <vt:i4>15</vt:i4>
      </vt:variant>
      <vt:variant>
        <vt:lpstr>主题</vt:lpstr>
      </vt:variant>
      <vt:variant>
        <vt:i4>4</vt:i4>
      </vt:variant>
      <vt:variant>
        <vt:lpstr>幻灯片标题</vt:lpstr>
      </vt:variant>
      <vt:variant>
        <vt:i4>68</vt:i4>
      </vt:variant>
    </vt:vector>
  </HeadingPairs>
  <TitlesOfParts>
    <vt:vector size="87" baseType="lpstr">
      <vt:lpstr>Arial</vt:lpstr>
      <vt:lpstr>宋体</vt:lpstr>
      <vt:lpstr>Wingdings</vt:lpstr>
      <vt:lpstr>优设标题黑</vt:lpstr>
      <vt:lpstr>黑体</vt:lpstr>
      <vt:lpstr>微软雅黑</vt:lpstr>
      <vt:lpstr>方正姚体</vt:lpstr>
      <vt:lpstr>Arial</vt:lpstr>
      <vt:lpstr>仿宋_GB2312</vt:lpstr>
      <vt:lpstr>汉仪超粗宋简</vt:lpstr>
      <vt:lpstr>Arial Unicode MS</vt:lpstr>
      <vt:lpstr>等线</vt:lpstr>
      <vt:lpstr>方正小标宋简体</vt:lpstr>
      <vt:lpstr>楷体</vt:lpstr>
      <vt:lpstr>Calibri</vt:lpstr>
      <vt:lpstr>1_Office 主题​​</vt:lpstr>
      <vt:lpstr>2_Office 主题​​</vt:lpstr>
      <vt:lpstr>3_Office 主题​​</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wang feifei</dc:creator>
  <cp:lastModifiedBy>夏天看雪</cp:lastModifiedBy>
  <cp:revision>124</cp:revision>
  <dcterms:created xsi:type="dcterms:W3CDTF">2022-03-05T07:45:00Z</dcterms:created>
  <dcterms:modified xsi:type="dcterms:W3CDTF">2024-11-06T14:46:15Z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2052-12.1.0.18608</vt:lpwstr>
  </property>
  <property fmtid="{D5CDD505-2E9C-101B-9397-08002B2CF9AE}" pid="3" name="ICV">
    <vt:lpwstr>3D6CDD2393174261AC6D02CBE5A3DF61_12</vt:lpwstr>
  </property>
</Properties>
</file>